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65" r:id="rId7"/>
    <p:sldId id="269" r:id="rId8"/>
    <p:sldId id="266" r:id="rId9"/>
    <p:sldId id="268" r:id="rId10"/>
    <p:sldId id="272" r:id="rId11"/>
    <p:sldId id="270" r:id="rId12"/>
    <p:sldId id="271" r:id="rId13"/>
  </p:sldIdLst>
  <p:sldSz cx="12192000" cy="6858000"/>
  <p:notesSz cx="6858000" cy="9144000"/>
  <p:embeddedFontLst>
    <p:embeddedFont>
      <p:font typeface="Montserrat" panose="00000500000000000000" pitchFamily="2" charset="0"/>
      <p:regular r:id="rId15"/>
      <p:bold r:id="rId16"/>
      <p:italic r:id="rId17"/>
      <p:boldItalic r:id="rId18"/>
    </p:embeddedFont>
    <p:embeddedFont>
      <p:font typeface="Montserrat Medium" panose="00000600000000000000" pitchFamily="2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D7E350-397A-257C-AC8B-F2ECF138E6BC}" name="Guest User" initials="GU" userId="S::urn:spo:anon#2cd7f452ec53c92b5aba5ed315e5699ebe00ab0e219df4f3a144f6c5c8e1dcce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1A46"/>
    <a:srgbClr val="FFD203"/>
    <a:srgbClr val="F3920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EDDEBE-09AE-4F61-A069-06E0B41810A1}" v="95" dt="2024-02-01T10:34:14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00" autoAdjust="0"/>
    <p:restoredTop sz="87224" autoAdjust="0"/>
  </p:normalViewPr>
  <p:slideViewPr>
    <p:cSldViewPr snapToGrid="0">
      <p:cViewPr varScale="1">
        <p:scale>
          <a:sx n="93" d="100"/>
          <a:sy n="93" d="100"/>
        </p:scale>
        <p:origin x="267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E9D89-34B3-46E4-853A-1ED5EA0F738C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D0088-8619-43FD-8402-264FD9024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81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D0088-8619-43FD-8402-264FD90240B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588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D0088-8619-43FD-8402-264FD90240B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49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of Rectangle 6">
            <a:extLst>
              <a:ext uri="{FF2B5EF4-FFF2-40B4-BE49-F238E27FC236}">
                <a16:creationId xmlns:a16="http://schemas.microsoft.com/office/drawing/2014/main" id="{E0C139AB-9B0B-0DBE-389B-B5702DD8EE59}"/>
              </a:ext>
            </a:extLst>
          </p:cNvPr>
          <p:cNvSpPr/>
          <p:nvPr userDrawn="1"/>
        </p:nvSpPr>
        <p:spPr>
          <a:xfrm>
            <a:off x="0" y="0"/>
            <a:ext cx="12192000" cy="6502400"/>
          </a:xfrm>
          <a:prstGeom prst="snip1Rect">
            <a:avLst/>
          </a:prstGeom>
          <a:solidFill>
            <a:srgbClr val="2E1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547C44-2436-8303-56E7-58A0EF8112FF}"/>
              </a:ext>
            </a:extLst>
          </p:cNvPr>
          <p:cNvSpPr/>
          <p:nvPr userDrawn="1"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FFD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0BCE8-AA9D-C8C5-4150-27194DAAE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157768"/>
            <a:ext cx="7086600" cy="2102899"/>
          </a:xfrm>
        </p:spPr>
        <p:txBody>
          <a:bodyPr anchor="b"/>
          <a:lstStyle>
            <a:lvl1pPr algn="l">
              <a:defRPr sz="6000">
                <a:solidFill>
                  <a:srgbClr val="FFD20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0AFF4E-D263-FFAA-9DDB-7AD3A6214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385078"/>
            <a:ext cx="7086600" cy="36293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9C6048C-A873-B605-3499-20EBCC42B98F}"/>
              </a:ext>
            </a:extLst>
          </p:cNvPr>
          <p:cNvGrpSpPr/>
          <p:nvPr userDrawn="1"/>
        </p:nvGrpSpPr>
        <p:grpSpPr>
          <a:xfrm>
            <a:off x="0" y="6502400"/>
            <a:ext cx="12192000" cy="355600"/>
            <a:chOff x="0" y="6404610"/>
            <a:chExt cx="15544800" cy="4533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7111384-7F35-A382-6DF0-24575738F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404610"/>
              <a:ext cx="7772400" cy="45339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2F49019-D953-0A2F-7C67-5BD1805BCA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772400" y="6404610"/>
              <a:ext cx="7772400" cy="453390"/>
            </a:xfrm>
            <a:prstGeom prst="rect">
              <a:avLst/>
            </a:prstGeom>
          </p:spPr>
        </p:pic>
      </p:grp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397D47B8-2310-4A14-D526-8F1AF730E506}"/>
              </a:ext>
            </a:extLst>
          </p:cNvPr>
          <p:cNvSpPr/>
          <p:nvPr userDrawn="1"/>
        </p:nvSpPr>
        <p:spPr>
          <a:xfrm>
            <a:off x="11107479" y="0"/>
            <a:ext cx="1084521" cy="1084521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0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06DD-624B-1F06-3F0A-8D03F0351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A2BDA-AAED-7AAA-AAD1-DC8C8C56C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48957-FCF2-0F06-32B2-A5060BD8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8C5EA-8BDD-027B-38F7-E1531C1BA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154C5-BC5F-6B1B-6E89-426543A0E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42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1A4A0-0F65-E314-479E-03790E8C45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11A2DB-08B9-17BE-9359-1FD1F90B8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2E349-D5CB-415A-F7CC-2C60B62F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BCCDF-DB28-3ABC-BBF1-DBF66215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D3E0A-F0A3-72B8-30C3-7C7B265D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60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029E2-A5A9-E9AA-99A6-3A49B7870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E1A46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CEBD2-D2D8-1DB2-0FCD-89A7C378B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3AE70-57C7-DB5C-BED5-C912840E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1DEEC-C9FB-2C6E-A681-371475839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11222-93A4-5D4B-E6D4-36C7C8530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1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3D2E62-20BC-1F0D-0146-A5BC1EC915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5F59E-E928-BD82-BB3F-C5D6B6F4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FFD20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3C123-6BD7-7912-BED3-7F6328A7C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884EF-8A41-E661-F159-B4E8895C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90869-537D-9840-1C65-5DEEA051D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9B0C7-0044-8A95-D85D-D736D7A1F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47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28023-F368-879D-5C26-9EA22DBEE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79DF2-B803-06DB-D3E1-F2723277AD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53838-1A49-4AD0-C8F8-80DD180BB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BF5E3-A67E-A7D3-A8D6-5D2C431C62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81CF4-581F-643A-8F7E-966CB39B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E30EB-DECD-8727-5379-6B4D3E84E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37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777C8-14CC-E4E9-3ECB-0D7A97C5F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3552E-9BE4-DA6E-0748-DAC70D29D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C24749-EFAC-C627-DA5A-04E10EF60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6EE5DB-773E-E4DB-84BA-1AA1C7CB8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3A5A30-7153-ADF3-5A22-F490A33C6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1A77A5-DD6C-664B-47FC-9E29A8CCEB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19C5E0-6E0A-7211-EC86-4088F124C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6ED412-9D70-1765-7236-9610C8898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65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555F7-F268-1AF1-CE55-4E63FFAB5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1644DB-440A-BB6E-8E5B-2E77FC501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B7F9F-9EB4-EC84-5242-88C9B8AC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B09A62-088A-38B6-6E7F-F14C9F92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94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F31A74-3B15-963E-0F22-ED9540B6C3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D203"/>
              </a:gs>
              <a:gs pos="100000">
                <a:srgbClr val="F39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4E18B8-8E31-A726-14AC-521F604E5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BDEF11-B398-93FE-3966-C28D2EB1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82FA8-7644-B599-41D7-1DE9EFE68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59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DA04-C8F3-8932-F1BE-41CFFBE35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2ABFB-0882-0539-E2AE-3651CDC28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A7E9DD-1EF8-BC5B-C834-9106EABBC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A4C9A-1346-7BAC-9EEF-CF064C2295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E6A8C-F5F8-997B-A680-424229C9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FB754-DAB7-EE29-F85A-A099E07E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80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B8F67-231A-AA17-7311-3EFF078AA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D7C90B-1E22-7251-F514-91B4739459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9D8ED-C624-6445-8F8B-9EABFAD0A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63DEE-087A-100E-337F-0B6A164F42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BF281-67C5-7FBB-CD3B-52845E86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9DBEC-394D-AA95-E9FB-B163B6F0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97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D1CBD-0D48-ED71-0F0F-944008168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F64BA-4E8F-8752-124E-7D993AB5E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835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E1A46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A34B-7214-7CDC-B37D-A2FB094AC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157768"/>
            <a:ext cx="7633996" cy="2102899"/>
          </a:xfrm>
        </p:spPr>
        <p:txBody>
          <a:bodyPr>
            <a:normAutofit fontScale="90000"/>
          </a:bodyPr>
          <a:lstStyle/>
          <a:p>
            <a:r>
              <a:rPr lang="en-GB" b="0" dirty="0">
                <a:solidFill>
                  <a:schemeClr val="bg1"/>
                </a:solidFill>
              </a:rPr>
              <a:t>AI and Assessments: </a:t>
            </a:r>
            <a:br>
              <a:rPr lang="en-GB" dirty="0"/>
            </a:br>
            <a:r>
              <a:rPr lang="en-GB" dirty="0"/>
              <a:t>A quick guide for students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00B625-2903-6DA1-FFBD-AC1FEEAFA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64" y="914400"/>
            <a:ext cx="959428" cy="9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26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5125"/>
            <a:ext cx="8497079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What is AI?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D39D6-E097-5696-4FC5-94E8B4D9FE79}"/>
              </a:ext>
            </a:extLst>
          </p:cNvPr>
          <p:cNvSpPr txBox="1">
            <a:spLocks/>
          </p:cNvSpPr>
          <p:nvPr/>
        </p:nvSpPr>
        <p:spPr>
          <a:xfrm>
            <a:off x="838200" y="2183363"/>
            <a:ext cx="5257800" cy="43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AI stands for artificial intelligence and using it is like having a computer that thinks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AI tools like ChatGPT or Snapchat My AI can write text, make art and create music by learning from data from the internet, but watch out – they can also make things up and be biased</a:t>
            </a:r>
          </a:p>
          <a:p>
            <a:pPr>
              <a:lnSpc>
                <a:spcPct val="100000"/>
              </a:lnSpc>
            </a:pPr>
            <a:endParaRPr lang="en-GB" sz="2000" dirty="0">
              <a:latin typeface="Montserrat" panose="00000500000000000000" pitchFamily="2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11ADCDD-3570-7BD4-F0B5-F5FE1E3B1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920723"/>
              </p:ext>
            </p:extLst>
          </p:nvPr>
        </p:nvGraphicFramePr>
        <p:xfrm>
          <a:off x="7036490" y="3190874"/>
          <a:ext cx="2649520" cy="3000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01840" imgH="1587960" progId="">
                  <p:embed/>
                </p:oleObj>
              </mc:Choice>
              <mc:Fallback>
                <p:oleObj r:id="rId2" imgW="1401840" imgH="1587960" progId="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11ADCDD-3570-7BD4-F0B5-F5FE1E3B138F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36490" y="3190874"/>
                        <a:ext cx="2649520" cy="3000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732953FF-76F4-F5AB-F99D-E8961D2A5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8858" y="2401312"/>
            <a:ext cx="1764646" cy="193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1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497079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/>
              </a:rPr>
              <a:t>How can AI be misused</a:t>
            </a:r>
            <a:r>
              <a:rPr lang="en-GB" sz="2800" dirty="0">
                <a:solidFill>
                  <a:schemeClr val="bg1"/>
                </a:solidFill>
                <a:latin typeface="Montserrat"/>
              </a:rPr>
              <a:t> in assessments?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D39D6-E097-5696-4FC5-94E8B4D9FE79}"/>
              </a:ext>
            </a:extLst>
          </p:cNvPr>
          <p:cNvSpPr txBox="1">
            <a:spLocks/>
          </p:cNvSpPr>
          <p:nvPr/>
        </p:nvSpPr>
        <p:spPr>
          <a:xfrm>
            <a:off x="838200" y="2183363"/>
            <a:ext cx="4257675" cy="43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latin typeface="Montserrat" panose="00000500000000000000" pitchFamily="2" charset="0"/>
              </a:rPr>
              <a:t>AI misuse is when you take something made using AI and say it’s your own work.  </a:t>
            </a: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E0B9B2D4-1200-09FA-817C-9AF6908D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40"/>
          <a:stretch/>
        </p:blipFill>
        <p:spPr>
          <a:xfrm>
            <a:off x="3437696" y="3162300"/>
            <a:ext cx="3558315" cy="3695700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44BDFD7-DA79-AFCD-5637-FF19942EE2B8}"/>
              </a:ext>
            </a:extLst>
          </p:cNvPr>
          <p:cNvSpPr/>
          <p:nvPr/>
        </p:nvSpPr>
        <p:spPr>
          <a:xfrm>
            <a:off x="7219949" y="1378261"/>
            <a:ext cx="3909915" cy="3974789"/>
          </a:xfrm>
          <a:prstGeom prst="ellipse">
            <a:avLst/>
          </a:prstGeom>
          <a:gradFill flip="none" rotWithShape="1">
            <a:gsLst>
              <a:gs pos="0">
                <a:srgbClr val="FFD203"/>
              </a:gs>
              <a:gs pos="100000">
                <a:srgbClr val="F39200"/>
              </a:gs>
            </a:gsLst>
            <a:lin ang="0" scaled="1"/>
            <a:tileRect/>
          </a:gradFill>
          <a:ln w="209550">
            <a:solidFill>
              <a:srgbClr val="2E1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4400" b="1" dirty="0">
                <a:solidFill>
                  <a:srgbClr val="2E1A46"/>
                </a:solidFill>
                <a:effectLst/>
                <a:latin typeface="Montserrat" pitchFamily="2" charset="77"/>
              </a:rPr>
              <a:t>THIS IS </a:t>
            </a:r>
          </a:p>
          <a:p>
            <a:pPr algn="ctr"/>
            <a:r>
              <a:rPr lang="en-GB" sz="4400" b="1" dirty="0">
                <a:solidFill>
                  <a:srgbClr val="2E1A46"/>
                </a:solidFill>
                <a:effectLst/>
                <a:latin typeface="Montserrat" pitchFamily="2" charset="77"/>
              </a:rPr>
              <a:t>CHEATING!</a:t>
            </a:r>
            <a:endParaRPr lang="en-GB" sz="4400" dirty="0">
              <a:solidFill>
                <a:srgbClr val="2E1A46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30785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497078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How do I make sure I don’t misuse AI?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43E6A1-61CD-01DD-E320-4E6691A3A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48" y="2183363"/>
            <a:ext cx="473587" cy="514341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D39D6-E097-5696-4FC5-94E8B4D9FE79}"/>
              </a:ext>
            </a:extLst>
          </p:cNvPr>
          <p:cNvSpPr txBox="1">
            <a:spLocks/>
          </p:cNvSpPr>
          <p:nvPr/>
        </p:nvSpPr>
        <p:spPr>
          <a:xfrm>
            <a:off x="1229032" y="2183363"/>
            <a:ext cx="4793538" cy="4309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2E1A46"/>
                </a:solidFill>
                <a:latin typeface="Montserrat" panose="00000500000000000000" pitchFamily="2" charset="0"/>
              </a:rPr>
              <a:t>Know the rules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b="1" dirty="0">
              <a:solidFill>
                <a:srgbClr val="2E1A46"/>
              </a:solidFill>
              <a:latin typeface="Montserrat" panose="000005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2E1A46"/>
                </a:solidFill>
                <a:latin typeface="Montserrat" panose="00000500000000000000" pitchFamily="2" charset="0"/>
              </a:rPr>
              <a:t>Reference </a:t>
            </a:r>
            <a:r>
              <a:rPr lang="en-GB" sz="2000" b="1" dirty="0" err="1">
                <a:solidFill>
                  <a:srgbClr val="2E1A46"/>
                </a:solidFill>
                <a:latin typeface="Montserrat" panose="00000500000000000000" pitchFamily="2" charset="0"/>
              </a:rPr>
              <a:t>reference</a:t>
            </a:r>
            <a:r>
              <a:rPr lang="en-GB" sz="2000" b="1" dirty="0">
                <a:solidFill>
                  <a:srgbClr val="2E1A46"/>
                </a:solidFill>
                <a:latin typeface="Montserrat" panose="00000500000000000000" pitchFamily="2" charset="0"/>
              </a:rPr>
              <a:t> </a:t>
            </a:r>
            <a:r>
              <a:rPr lang="en-GB" sz="2000" b="1" dirty="0" err="1">
                <a:solidFill>
                  <a:srgbClr val="2E1A46"/>
                </a:solidFill>
                <a:latin typeface="Montserrat" panose="00000500000000000000" pitchFamily="2" charset="0"/>
              </a:rPr>
              <a:t>reference</a:t>
            </a:r>
            <a:r>
              <a:rPr lang="en-GB" sz="2000" b="1" dirty="0">
                <a:solidFill>
                  <a:srgbClr val="2E1A46"/>
                </a:solidFill>
                <a:latin typeface="Montserrat" panose="00000500000000000000" pitchFamily="2" charset="0"/>
              </a:rPr>
              <a:t>!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b="1" dirty="0">
              <a:solidFill>
                <a:srgbClr val="2E1A46"/>
              </a:solidFill>
              <a:latin typeface="Montserrat" panose="000005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2E1A46"/>
                </a:solidFill>
                <a:latin typeface="Montserrat" panose="00000500000000000000" pitchFamily="2" charset="0"/>
              </a:rPr>
              <a:t>Declare it's all your own work</a:t>
            </a:r>
          </a:p>
          <a:p>
            <a:pPr marL="0" indent="0">
              <a:buNone/>
            </a:pPr>
            <a:endParaRPr lang="en-GB" sz="2000" dirty="0">
              <a:solidFill>
                <a:srgbClr val="261347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880387-A297-78E5-B02F-C6156152C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5631" y="3429000"/>
            <a:ext cx="6378169" cy="29172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B8F7B0-93CC-1515-FADB-950C1464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48" y="2983296"/>
            <a:ext cx="472295" cy="5143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68FED3A-DE6F-A436-7329-226F0EA5C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62" y="3844005"/>
            <a:ext cx="472181" cy="51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66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67FB9F-D795-4173-8305-8286080BB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721" y="552483"/>
            <a:ext cx="932688" cy="932688"/>
          </a:xfrm>
          <a:prstGeom prst="ellipse">
            <a:avLst/>
          </a:prstGeom>
          <a:solidFill>
            <a:srgbClr val="FFD2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>
                <a:solidFill>
                  <a:srgbClr val="2E1A46"/>
                </a:solidFill>
                <a:latin typeface="Montserrat"/>
              </a:rPr>
              <a:t>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654" y="365125"/>
            <a:ext cx="7764624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Know the rules!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D39D6-E097-5696-4FC5-94E8B4D9FE79}"/>
              </a:ext>
            </a:extLst>
          </p:cNvPr>
          <p:cNvSpPr txBox="1">
            <a:spLocks/>
          </p:cNvSpPr>
          <p:nvPr/>
        </p:nvSpPr>
        <p:spPr>
          <a:xfrm>
            <a:off x="426721" y="2183363"/>
            <a:ext cx="6357849" cy="43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000" dirty="0"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You’re not allowed to use AI tools when you’re in an exam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Your teachers will tell you if you’re allowed to use AI tools when doing your coursework – the rules will depend on your qualification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Even if you’re allowed to use AI tools, you can’t get marks for content just produced by AI – your marks come from showing your own understanding and producing your own work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443043-FB01-9FE0-54B2-3DADCECBF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95722" y="1968261"/>
            <a:ext cx="2501689" cy="4114800"/>
            <a:chOff x="7979420" y="1896374"/>
            <a:chExt cx="2501689" cy="4114800"/>
          </a:xfrm>
        </p:grpSpPr>
        <p:pic>
          <p:nvPicPr>
            <p:cNvPr id="2" name="Picture 1" descr="A purple and yellow medal with white ribbons&#10;&#10;Description automatically generated">
              <a:extLst>
                <a:ext uri="{FF2B5EF4-FFF2-40B4-BE49-F238E27FC236}">
                  <a16:creationId xmlns:a16="http://schemas.microsoft.com/office/drawing/2014/main" id="{B366826D-BB23-8F15-BD46-C68920C8B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79420" y="1896374"/>
              <a:ext cx="2501689" cy="411480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25ACD5E-2904-D3E0-97CA-C057B199DA6A}"/>
                </a:ext>
              </a:extLst>
            </p:cNvPr>
            <p:cNvSpPr/>
            <p:nvPr/>
          </p:nvSpPr>
          <p:spPr>
            <a:xfrm>
              <a:off x="8765588" y="2723463"/>
              <a:ext cx="932688" cy="932688"/>
            </a:xfrm>
            <a:prstGeom prst="ellipse">
              <a:avLst/>
            </a:prstGeom>
            <a:solidFill>
              <a:srgbClr val="FFD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dirty="0">
                  <a:solidFill>
                    <a:srgbClr val="2E1A46"/>
                  </a:solidFill>
                  <a:latin typeface="Montserrat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014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67FB9F-D795-4173-8305-8286080BB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721" y="552483"/>
            <a:ext cx="932688" cy="932688"/>
          </a:xfrm>
          <a:prstGeom prst="ellipse">
            <a:avLst/>
          </a:prstGeom>
          <a:solidFill>
            <a:srgbClr val="FFD2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>
                <a:solidFill>
                  <a:srgbClr val="2E1A46"/>
                </a:solidFill>
                <a:latin typeface="Montserrat"/>
              </a:rPr>
              <a:t>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654" y="365125"/>
            <a:ext cx="7764624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Reference </a:t>
            </a:r>
            <a:r>
              <a:rPr lang="en-GB" sz="2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reference</a:t>
            </a:r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reference</a:t>
            </a:r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!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D39D6-E097-5696-4FC5-94E8B4D9FE79}"/>
              </a:ext>
            </a:extLst>
          </p:cNvPr>
          <p:cNvSpPr txBox="1">
            <a:spLocks/>
          </p:cNvSpPr>
          <p:nvPr/>
        </p:nvSpPr>
        <p:spPr>
          <a:xfrm>
            <a:off x="426721" y="2183363"/>
            <a:ext cx="6357849" cy="43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latin typeface="Montserrat" panose="00000500000000000000" pitchFamily="2" charset="0"/>
              </a:rPr>
              <a:t>If you’re allowed to use AI tools, you must reference them clearly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Name the AI tool you used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Add the date you generated the content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Explain how you used it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Save a screenshot of the questions you asked and the answers you got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121C4D8-0DA4-88A0-855A-B85CC048B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95722" y="1968261"/>
            <a:ext cx="2501689" cy="4114800"/>
            <a:chOff x="7979420" y="1896374"/>
            <a:chExt cx="2501689" cy="4114800"/>
          </a:xfrm>
        </p:grpSpPr>
        <p:pic>
          <p:nvPicPr>
            <p:cNvPr id="6" name="Picture 5" descr="A purple and yellow medal with white ribbons&#10;&#10;Description automatically generated">
              <a:extLst>
                <a:ext uri="{FF2B5EF4-FFF2-40B4-BE49-F238E27FC236}">
                  <a16:creationId xmlns:a16="http://schemas.microsoft.com/office/drawing/2014/main" id="{7C1AD2E4-7D59-33C7-7F84-ECD6FD60B05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79420" y="1896374"/>
              <a:ext cx="2501689" cy="411480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6339B54-F021-48F8-B681-460FE675A24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65588" y="2723463"/>
              <a:ext cx="932688" cy="932688"/>
            </a:xfrm>
            <a:prstGeom prst="ellipse">
              <a:avLst/>
            </a:prstGeom>
            <a:solidFill>
              <a:srgbClr val="FFD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dirty="0">
                  <a:solidFill>
                    <a:srgbClr val="2E1A46"/>
                  </a:solidFill>
                  <a:latin typeface="Montserrat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807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27CA2-085F-0634-250F-08757146A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C92C30DB-3B91-770B-CAFE-37AE76907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44913DC1-973A-0CD0-C9AE-B0EF410E5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AF58EC-6A40-3357-0844-E903E576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721" y="552483"/>
            <a:ext cx="932688" cy="932688"/>
          </a:xfrm>
          <a:prstGeom prst="ellipse">
            <a:avLst/>
          </a:prstGeom>
          <a:solidFill>
            <a:srgbClr val="FFD2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>
                <a:solidFill>
                  <a:srgbClr val="2E1A46"/>
                </a:solidFill>
                <a:latin typeface="Montserrat"/>
              </a:rPr>
              <a:t>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89F169-1E37-6C46-484C-7980B7BEA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654" y="365125"/>
            <a:ext cx="7764624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Declare it’s all your own work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205102E-40D6-345A-699D-40EFF1047DE9}"/>
              </a:ext>
            </a:extLst>
          </p:cNvPr>
          <p:cNvSpPr txBox="1">
            <a:spLocks/>
          </p:cNvSpPr>
          <p:nvPr/>
        </p:nvSpPr>
        <p:spPr>
          <a:xfrm>
            <a:off x="426721" y="2183363"/>
            <a:ext cx="5595849" cy="43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0" i="0" u="none" strike="noStrike" baseline="0" dirty="0">
                <a:solidFill>
                  <a:srgbClr val="261347"/>
                </a:solidFill>
                <a:latin typeface="Montserrat" panose="00000500000000000000" pitchFamily="2" charset="0"/>
              </a:rPr>
              <a:t>When you hand in your assessment, you have to sign a </a:t>
            </a:r>
            <a:r>
              <a:rPr lang="en-GB" sz="2000" dirty="0">
                <a:latin typeface="Montserrat" panose="00000500000000000000" pitchFamily="2" charset="0"/>
              </a:rPr>
              <a:t>declaration</a:t>
            </a:r>
          </a:p>
          <a:p>
            <a:r>
              <a:rPr lang="en-GB" sz="2000" dirty="0">
                <a:latin typeface="Montserrat" panose="00000500000000000000" pitchFamily="2" charset="0"/>
              </a:rPr>
              <a:t>Anything without a reference must be all your own work</a:t>
            </a:r>
          </a:p>
          <a:p>
            <a:r>
              <a:rPr lang="en-GB" sz="2000" dirty="0">
                <a:latin typeface="Montserrat" panose="00000500000000000000" pitchFamily="2" charset="0"/>
              </a:rPr>
              <a:t>If you’ve used an AI tool, don’t sign the declaration until you’re </a:t>
            </a:r>
            <a:r>
              <a:rPr lang="en-GB" sz="2000" b="0" i="0" u="none" strike="noStrike" baseline="0" dirty="0">
                <a:solidFill>
                  <a:srgbClr val="261347"/>
                </a:solidFill>
                <a:latin typeface="Montserrat" panose="00000500000000000000" pitchFamily="2" charset="0"/>
              </a:rPr>
              <a:t>sure you’ve added all the references </a:t>
            </a:r>
            <a:endParaRPr lang="en-GB" sz="2000" dirty="0">
              <a:latin typeface="Montserrat" panose="000005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DE41A70-DDB3-6553-E5FE-9AD5E32C0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295722" y="1968261"/>
            <a:ext cx="2501689" cy="4114800"/>
            <a:chOff x="7979420" y="1896374"/>
            <a:chExt cx="2501689" cy="4114800"/>
          </a:xfrm>
        </p:grpSpPr>
        <p:pic>
          <p:nvPicPr>
            <p:cNvPr id="5" name="Picture 4" descr="A purple and yellow medal with white ribbons&#10;&#10;Description automatically generated">
              <a:extLst>
                <a:ext uri="{FF2B5EF4-FFF2-40B4-BE49-F238E27FC236}">
                  <a16:creationId xmlns:a16="http://schemas.microsoft.com/office/drawing/2014/main" id="{EA7B1B57-B4B3-3B9D-5C19-F8FE681E2A9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79420" y="1896374"/>
              <a:ext cx="2501689" cy="411480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5244894-4462-DEF4-8D9D-44DFA252A9A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65588" y="2723463"/>
              <a:ext cx="932688" cy="932688"/>
            </a:xfrm>
            <a:prstGeom prst="ellipse">
              <a:avLst/>
            </a:prstGeom>
            <a:solidFill>
              <a:srgbClr val="FFD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dirty="0">
                  <a:solidFill>
                    <a:srgbClr val="2E1A46"/>
                  </a:solidFill>
                  <a:latin typeface="Montserrat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884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497079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What happens if I misuse AI?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BCD024D-E573-384D-8D5D-9D0ABD4989B8}"/>
              </a:ext>
            </a:extLst>
          </p:cNvPr>
          <p:cNvSpPr txBox="1">
            <a:spLocks/>
          </p:cNvSpPr>
          <p:nvPr/>
        </p:nvSpPr>
        <p:spPr>
          <a:xfrm>
            <a:off x="838200" y="2183363"/>
            <a:ext cx="4701757" cy="4309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latin typeface="Montserrat" panose="00000500000000000000" pitchFamily="2" charset="0"/>
              </a:rPr>
              <a:t>If you’ve misused AI, you could lose your marks for the assessment – you could even be disqualified from the subject.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b="1" dirty="0">
              <a:latin typeface="Montserra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4000" b="1" dirty="0">
                <a:latin typeface="Montserrat"/>
              </a:rPr>
              <a:t>DON’T RISK IT!</a:t>
            </a:r>
            <a:endParaRPr lang="en-GB" sz="4000" dirty="0">
              <a:latin typeface="Montserrat"/>
            </a:endParaRPr>
          </a:p>
          <a:p>
            <a:pPr>
              <a:lnSpc>
                <a:spcPct val="100000"/>
              </a:lnSpc>
            </a:pPr>
            <a:endParaRPr lang="en-GB" sz="2000" dirty="0">
              <a:latin typeface="Montserrat" panose="000005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46883A-02A6-1099-22B0-B930C16A9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15250" y="2762250"/>
            <a:ext cx="3723359" cy="3571084"/>
            <a:chOff x="5695950" y="1113882"/>
            <a:chExt cx="5730663" cy="565784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6CFED52-3B75-F162-4799-F92528F8C9E4}"/>
                </a:ext>
              </a:extLst>
            </p:cNvPr>
            <p:cNvGrpSpPr/>
            <p:nvPr/>
          </p:nvGrpSpPr>
          <p:grpSpPr>
            <a:xfrm>
              <a:off x="5695950" y="1113882"/>
              <a:ext cx="5657849" cy="5657849"/>
              <a:chOff x="5587968" y="5823823"/>
              <a:chExt cx="1812422" cy="1812422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95168B9-8734-25C7-973B-BA4648B1A4F5}"/>
                  </a:ext>
                </a:extLst>
              </p:cNvPr>
              <p:cNvSpPr/>
              <p:nvPr/>
            </p:nvSpPr>
            <p:spPr>
              <a:xfrm>
                <a:off x="5587968" y="5823823"/>
                <a:ext cx="1812422" cy="1812422"/>
              </a:xfrm>
              <a:prstGeom prst="ellipse">
                <a:avLst/>
              </a:prstGeom>
              <a:solidFill>
                <a:srgbClr val="FFD203"/>
              </a:solidFill>
              <a:ln w="158750">
                <a:solidFill>
                  <a:srgbClr val="2E1A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t"/>
              <a:lstStyle/>
              <a:p>
                <a:pPr algn="ctr"/>
                <a:endParaRPr lang="en-GB" sz="2000" dirty="0">
                  <a:solidFill>
                    <a:srgbClr val="2E1A46"/>
                  </a:solidFill>
                  <a:latin typeface="Montserrat Medium" pitchFamily="2" charset="77"/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168ADAA-1E07-D30B-E970-D460CA0C7C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3177" t="39752" r="33234" b="34575"/>
              <a:stretch/>
            </p:blipFill>
            <p:spPr>
              <a:xfrm>
                <a:off x="5967309" y="6026651"/>
                <a:ext cx="1053741" cy="1406769"/>
              </a:xfrm>
              <a:prstGeom prst="rect">
                <a:avLst/>
              </a:prstGeom>
            </p:spPr>
          </p:pic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D78C0B6-C5A8-8ED0-3FBF-16075D10DE74}"/>
                  </a:ext>
                </a:extLst>
              </p:cNvPr>
              <p:cNvCxnSpPr>
                <a:cxnSpLocks/>
                <a:stCxn id="8" idx="7"/>
                <a:endCxn id="8" idx="3"/>
              </p:cNvCxnSpPr>
              <p:nvPr/>
            </p:nvCxnSpPr>
            <p:spPr>
              <a:xfrm flipH="1">
                <a:off x="5853391" y="6089246"/>
                <a:ext cx="1281576" cy="1281576"/>
              </a:xfrm>
              <a:prstGeom prst="line">
                <a:avLst/>
              </a:prstGeom>
              <a:ln w="127000">
                <a:solidFill>
                  <a:srgbClr val="2E1C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913DCAE-280E-600B-6D49-E0FE3337CABF}"/>
                </a:ext>
              </a:extLst>
            </p:cNvPr>
            <p:cNvSpPr/>
            <p:nvPr/>
          </p:nvSpPr>
          <p:spPr>
            <a:xfrm rot="18900000">
              <a:off x="5705190" y="3843724"/>
              <a:ext cx="5721423" cy="261596"/>
            </a:xfrm>
            <a:prstGeom prst="rect">
              <a:avLst/>
            </a:prstGeom>
            <a:solidFill>
              <a:srgbClr val="2E1C4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63988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B0CB95-36B7-6BE6-4706-00D65AB4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Remember: Misusing AI is cheating!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9C5C16-1403-A9CD-9622-17FC68EB3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4" t="1223" r="553" b="1538"/>
          <a:stretch/>
        </p:blipFill>
        <p:spPr>
          <a:xfrm>
            <a:off x="0" y="0"/>
            <a:ext cx="12239116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385346-9F9C-57E8-CD6E-F130EA34B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5507" b="79274"/>
          <a:stretch/>
        </p:blipFill>
        <p:spPr>
          <a:xfrm>
            <a:off x="521389" y="1266309"/>
            <a:ext cx="4280190" cy="43253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0633A8-BB13-D32E-95D1-4B2012932D93}"/>
              </a:ext>
            </a:extLst>
          </p:cNvPr>
          <p:cNvSpPr txBox="1">
            <a:spLocks/>
          </p:cNvSpPr>
          <p:nvPr/>
        </p:nvSpPr>
        <p:spPr>
          <a:xfrm>
            <a:off x="4425243" y="1831471"/>
            <a:ext cx="6398702" cy="319506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2E1A46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REMEMBER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E1A46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Misusing AI is cheating!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2E1A46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E1A46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Know the rules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E1A46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Talk to your teachers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E1A46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Reference clearly</a:t>
            </a:r>
          </a:p>
        </p:txBody>
      </p:sp>
    </p:spTree>
    <p:extLst>
      <p:ext uri="{BB962C8B-B14F-4D97-AF65-F5344CB8AC3E}">
        <p14:creationId xmlns:p14="http://schemas.microsoft.com/office/powerpoint/2010/main" val="249731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CQ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1A46"/>
      </a:accent1>
      <a:accent2>
        <a:srgbClr val="F39200"/>
      </a:accent2>
      <a:accent3>
        <a:srgbClr val="A5A5A5"/>
      </a:accent3>
      <a:accent4>
        <a:srgbClr val="FFD203"/>
      </a:accent4>
      <a:accent5>
        <a:srgbClr val="3B4FC3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515DE77645384B820A2DFA88094414" ma:contentTypeVersion="9" ma:contentTypeDescription="Create a new document." ma:contentTypeScope="" ma:versionID="7319fd85f2809c305caa133b19c90949">
  <xsd:schema xmlns:xsd="http://www.w3.org/2001/XMLSchema" xmlns:xs="http://www.w3.org/2001/XMLSchema" xmlns:p="http://schemas.microsoft.com/office/2006/metadata/properties" xmlns:ns2="ea5af647-dbc9-4208-9616-9836c5eb0538" xmlns:ns3="a90ac319-b2b6-4497-8aeb-2e5c999b6f2c" xmlns:ns4="08cb7aaf-6667-41a9-94fc-3b3d769b2978" xmlns:ns5="7424b78e-8606-4fd1-9a19-b6b90bbc0a1b" targetNamespace="http://schemas.microsoft.com/office/2006/metadata/properties" ma:root="true" ma:fieldsID="5c6bf8dbf54ebd8fe093d53dfbd75a80" ns2:_="" ns3:_="" ns4:_="" ns5:_="">
    <xsd:import namespace="ea5af647-dbc9-4208-9616-9836c5eb0538"/>
    <xsd:import namespace="a90ac319-b2b6-4497-8aeb-2e5c999b6f2c"/>
    <xsd:import namespace="08cb7aaf-6667-41a9-94fc-3b3d769b2978"/>
    <xsd:import namespace="7424b78e-8606-4fd1-9a19-b6b90bbc0a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4:MediaServiceLocation" minOccurs="0"/>
                <xsd:element ref="ns4:lcf76f155ced4ddcb4097134ff3c332f" minOccurs="0"/>
                <xsd:element ref="ns5:TaxCatchAll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af647-dbc9-4208-9616-9836c5eb05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0ac319-b2b6-4497-8aeb-2e5c999b6f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cb7aaf-6667-41a9-94fc-3b3d769b2978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7882c5b-1fc0-4c64-8edd-3b527906c4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24b78e-8606-4fd1-9a19-b6b90bbc0a1b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49a4cbb7-2b97-4ce3-87ac-f2ab2b747101}" ma:internalName="TaxCatchAll" ma:showField="CatchAllData" ma:web="a90ac319-b2b6-4497-8aeb-2e5c999b6f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8cb7aaf-6667-41a9-94fc-3b3d769b2978">
      <Terms xmlns="http://schemas.microsoft.com/office/infopath/2007/PartnerControls"/>
    </lcf76f155ced4ddcb4097134ff3c332f>
    <TaxCatchAll xmlns="7424b78e-8606-4fd1-9a19-b6b90bbc0a1b" xsi:nil="true"/>
  </documentManagement>
</p:properties>
</file>

<file path=customXml/itemProps1.xml><?xml version="1.0" encoding="utf-8"?>
<ds:datastoreItem xmlns:ds="http://schemas.openxmlformats.org/officeDocument/2006/customXml" ds:itemID="{EEF41792-5F68-44F6-89D5-BC9AC6F41A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5af647-dbc9-4208-9616-9836c5eb0538"/>
    <ds:schemaRef ds:uri="a90ac319-b2b6-4497-8aeb-2e5c999b6f2c"/>
    <ds:schemaRef ds:uri="08cb7aaf-6667-41a9-94fc-3b3d769b2978"/>
    <ds:schemaRef ds:uri="7424b78e-8606-4fd1-9a19-b6b90bbc0a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6D267D-8498-4AF2-B8C6-E6758C4777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6A09DF-3AE6-4CFC-81F5-CE1110B10479}">
  <ds:schemaRefs>
    <ds:schemaRef ds:uri="http://purl.org/dc/elements/1.1/"/>
    <ds:schemaRef ds:uri="http://schemas.microsoft.com/office/2006/metadata/properties"/>
    <ds:schemaRef ds:uri="0ad6936b-d182-4a50-94cc-b5e80739b434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2d7f85fd-b6e8-4086-bee7-fab086e75996"/>
    <ds:schemaRef ds:uri="http://www.w3.org/XML/1998/namespace"/>
    <ds:schemaRef ds:uri="http://purl.org/dc/dcmitype/"/>
    <ds:schemaRef ds:uri="08cb7aaf-6667-41a9-94fc-3b3d769b2978"/>
    <ds:schemaRef ds:uri="7424b78e-8606-4fd1-9a19-b6b90bbc0a1b"/>
  </ds:schemaRefs>
</ds:datastoreItem>
</file>

<file path=docMetadata/LabelInfo.xml><?xml version="1.0" encoding="utf-8"?>
<clbl:labelList xmlns:clbl="http://schemas.microsoft.com/office/2020/mipLabelMetadata">
  <clbl:label id="{75d6cc78-71b9-42e6-aa2a-b9889a0f080f}" enabled="0" method="" siteId="{75d6cc78-71b9-42e6-aa2a-b9889a0f080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352</Words>
  <Application>Microsoft Office PowerPoint</Application>
  <PresentationFormat>Widescreen</PresentationFormat>
  <Paragraphs>48</Paragraphs>
  <Slides>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Montserrat</vt:lpstr>
      <vt:lpstr>Montserrat Medium</vt:lpstr>
      <vt:lpstr>Arial</vt:lpstr>
      <vt:lpstr>Calibri</vt:lpstr>
      <vt:lpstr>Office Theme</vt:lpstr>
      <vt:lpstr>AI and Assessments:  A quick guide for students</vt:lpstr>
      <vt:lpstr>What is AI?</vt:lpstr>
      <vt:lpstr>How can AI be misused in assessments?</vt:lpstr>
      <vt:lpstr>How do I make sure I don’t misuse AI?</vt:lpstr>
      <vt:lpstr>Know the rules!</vt:lpstr>
      <vt:lpstr>Reference reference reference!</vt:lpstr>
      <vt:lpstr>Declare it’s all your own work</vt:lpstr>
      <vt:lpstr>What happens if I misuse AI?</vt:lpstr>
      <vt:lpstr>Remember: Misusing AI is cheating!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Intelligence:  Preventing Misuse in Assessments</dc:title>
  <dc:creator>D Ni Riabhaigh</dc:creator>
  <cp:lastModifiedBy>D Ni Riabhaigh</cp:lastModifiedBy>
  <cp:revision>132</cp:revision>
  <dcterms:created xsi:type="dcterms:W3CDTF">2024-01-18T11:03:09Z</dcterms:created>
  <dcterms:modified xsi:type="dcterms:W3CDTF">2024-11-12T17:48:39Z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0x0101007D515DE77645384B820A2DFA88094414</vt:lpwstr>
  </property>
</Properties>
</file>