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4"/>
  </p:notesMasterIdLst>
  <p:handoutMasterIdLst>
    <p:handoutMasterId r:id="rId15"/>
  </p:handoutMasterIdLst>
  <p:sldIdLst>
    <p:sldId id="444" r:id="rId2"/>
    <p:sldId id="445" r:id="rId3"/>
    <p:sldId id="433" r:id="rId4"/>
    <p:sldId id="434" r:id="rId5"/>
    <p:sldId id="435" r:id="rId6"/>
    <p:sldId id="436" r:id="rId7"/>
    <p:sldId id="439" r:id="rId8"/>
    <p:sldId id="437" r:id="rId9"/>
    <p:sldId id="431" r:id="rId10"/>
    <p:sldId id="440" r:id="rId11"/>
    <p:sldId id="441" r:id="rId12"/>
    <p:sldId id="446"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al McCluskey McCluskey" initials="FMM" lastIdx="1" clrIdx="0">
    <p:extLst>
      <p:ext uri="{19B8F6BF-5375-455C-9EA6-DF929625EA0E}">
        <p15:presenceInfo xmlns:p15="http://schemas.microsoft.com/office/powerpoint/2012/main" userId="efe5fa88f2b793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FF99FF"/>
    <a:srgbClr val="00FF00"/>
    <a:srgbClr val="FF00FF"/>
    <a:srgbClr val="00FFFF"/>
    <a:srgbClr val="0066FF"/>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94434" autoAdjust="0"/>
  </p:normalViewPr>
  <p:slideViewPr>
    <p:cSldViewPr>
      <p:cViewPr>
        <p:scale>
          <a:sx n="80" d="100"/>
          <a:sy n="80" d="100"/>
        </p:scale>
        <p:origin x="450" y="-414"/>
      </p:cViewPr>
      <p:guideLst>
        <p:guide orient="horz" pos="2160"/>
        <p:guide pos="2880"/>
      </p:guideLst>
    </p:cSldViewPr>
  </p:slideViewPr>
  <p:outlineViewPr>
    <p:cViewPr>
      <p:scale>
        <a:sx n="33" d="100"/>
        <a:sy n="33" d="100"/>
      </p:scale>
      <p:origin x="0" y="-497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3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32D88D-86B2-4AD9-BCDB-3D04FA98C29B}" type="slidenum">
              <a:rPr lang="en-US" altLang="en-US"/>
              <a:pPr/>
              <a:t>‹#›</a:t>
            </a:fld>
            <a:endParaRPr lang="en-US" altLang="en-US"/>
          </a:p>
        </p:txBody>
      </p:sp>
    </p:spTree>
    <p:extLst>
      <p:ext uri="{BB962C8B-B14F-4D97-AF65-F5344CB8AC3E}">
        <p14:creationId xmlns:p14="http://schemas.microsoft.com/office/powerpoint/2010/main" val="100707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AF499E-DC2C-4A7D-8559-96ED39405C32}" type="slidenum">
              <a:rPr lang="en-US" altLang="en-US"/>
              <a:pPr/>
              <a:t>‹#›</a:t>
            </a:fld>
            <a:endParaRPr lang="en-US" altLang="en-US"/>
          </a:p>
        </p:txBody>
      </p:sp>
    </p:spTree>
    <p:extLst>
      <p:ext uri="{BB962C8B-B14F-4D97-AF65-F5344CB8AC3E}">
        <p14:creationId xmlns:p14="http://schemas.microsoft.com/office/powerpoint/2010/main" val="2880749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7BBDB-E881-4251-9DA4-E837B3FB5A9F}" type="slidenum">
              <a:rPr lang="en-GB" altLang="en-US"/>
              <a:pPr eaLnBrk="1" hangingPunct="1"/>
              <a:t>3</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97953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7BBDB-E881-4251-9DA4-E837B3FB5A9F}" type="slidenum">
              <a:rPr lang="en-GB" altLang="en-US"/>
              <a:pPr eaLnBrk="1" hangingPunct="1"/>
              <a:t>4</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27037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7BBDB-E881-4251-9DA4-E837B3FB5A9F}" type="slidenum">
              <a:rPr lang="en-GB" altLang="en-US"/>
              <a:pPr eaLnBrk="1" hangingPunct="1"/>
              <a:t>9</a:t>
            </a:fld>
            <a:endParaRPr lang="en-GB"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396141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AF499E-DC2C-4A7D-8559-96ED39405C32}" type="slidenum">
              <a:rPr lang="en-US" altLang="en-US" smtClean="0"/>
              <a:pPr/>
              <a:t>12</a:t>
            </a:fld>
            <a:endParaRPr lang="en-US" altLang="en-US"/>
          </a:p>
        </p:txBody>
      </p:sp>
    </p:spTree>
    <p:extLst>
      <p:ext uri="{BB962C8B-B14F-4D97-AF65-F5344CB8AC3E}">
        <p14:creationId xmlns:p14="http://schemas.microsoft.com/office/powerpoint/2010/main" val="292070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55CC35-E9A9-40D8-825C-DA73C82E2325}" type="slidenum">
              <a:rPr lang="en-US" altLang="en-US" smtClean="0"/>
              <a:pPr/>
              <a:t>‹#›</a:t>
            </a:fld>
            <a:endParaRPr lang="en-US" altLang="en-US"/>
          </a:p>
        </p:txBody>
      </p:sp>
    </p:spTree>
    <p:extLst>
      <p:ext uri="{BB962C8B-B14F-4D97-AF65-F5344CB8AC3E}">
        <p14:creationId xmlns:p14="http://schemas.microsoft.com/office/powerpoint/2010/main" val="390443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4BEE4A8-AFE7-4E16-8D4F-AE2CA8D249F6}" type="slidenum">
              <a:rPr lang="en-US" altLang="en-US" smtClean="0"/>
              <a:pPr/>
              <a:t>‹#›</a:t>
            </a:fld>
            <a:endParaRPr lang="en-US" altLang="en-US"/>
          </a:p>
        </p:txBody>
      </p:sp>
    </p:spTree>
    <p:extLst>
      <p:ext uri="{BB962C8B-B14F-4D97-AF65-F5344CB8AC3E}">
        <p14:creationId xmlns:p14="http://schemas.microsoft.com/office/powerpoint/2010/main" val="62129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570813-CFB0-4780-858F-AB3B113A6909}" type="slidenum">
              <a:rPr lang="en-US" altLang="en-US" smtClean="0"/>
              <a:pPr/>
              <a:t>‹#›</a:t>
            </a:fld>
            <a:endParaRPr lang="en-US" altLang="en-US"/>
          </a:p>
        </p:txBody>
      </p:sp>
    </p:spTree>
    <p:extLst>
      <p:ext uri="{BB962C8B-B14F-4D97-AF65-F5344CB8AC3E}">
        <p14:creationId xmlns:p14="http://schemas.microsoft.com/office/powerpoint/2010/main" val="317182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6371079-FC47-4CE7-BE96-E3B4A0A295EB}" type="slidenum">
              <a:rPr lang="en-US" altLang="en-US" smtClean="0"/>
              <a:pPr/>
              <a:t>‹#›</a:t>
            </a:fld>
            <a:endParaRPr lang="en-US" altLang="en-US"/>
          </a:p>
        </p:txBody>
      </p:sp>
    </p:spTree>
    <p:extLst>
      <p:ext uri="{BB962C8B-B14F-4D97-AF65-F5344CB8AC3E}">
        <p14:creationId xmlns:p14="http://schemas.microsoft.com/office/powerpoint/2010/main" val="226565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EB33E28-8784-4919-BF5B-4D22D80B0F91}" type="slidenum">
              <a:rPr lang="en-US" altLang="en-US" smtClean="0"/>
              <a:pPr/>
              <a:t>‹#›</a:t>
            </a:fld>
            <a:endParaRPr lang="en-US" altLang="en-US"/>
          </a:p>
        </p:txBody>
      </p:sp>
    </p:spTree>
    <p:extLst>
      <p:ext uri="{BB962C8B-B14F-4D97-AF65-F5344CB8AC3E}">
        <p14:creationId xmlns:p14="http://schemas.microsoft.com/office/powerpoint/2010/main" val="45769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87E69A3-0AAB-45C0-BDC7-123C24ECDE17}" type="slidenum">
              <a:rPr lang="en-US" altLang="en-US" smtClean="0"/>
              <a:pPr/>
              <a:t>‹#›</a:t>
            </a:fld>
            <a:endParaRPr lang="en-US" altLang="en-US"/>
          </a:p>
        </p:txBody>
      </p:sp>
    </p:spTree>
    <p:extLst>
      <p:ext uri="{BB962C8B-B14F-4D97-AF65-F5344CB8AC3E}">
        <p14:creationId xmlns:p14="http://schemas.microsoft.com/office/powerpoint/2010/main" val="153542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4FF9EA9-2B9B-4F0A-9BF4-4772E934BFD1}" type="slidenum">
              <a:rPr lang="en-US" altLang="en-US" smtClean="0"/>
              <a:pPr/>
              <a:t>‹#›</a:t>
            </a:fld>
            <a:endParaRPr lang="en-US" altLang="en-US"/>
          </a:p>
        </p:txBody>
      </p:sp>
    </p:spTree>
    <p:extLst>
      <p:ext uri="{BB962C8B-B14F-4D97-AF65-F5344CB8AC3E}">
        <p14:creationId xmlns:p14="http://schemas.microsoft.com/office/powerpoint/2010/main" val="172546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9E4767A-A0C1-4073-9472-9C8128766ABC}" type="slidenum">
              <a:rPr lang="en-US" altLang="en-US" smtClean="0"/>
              <a:pPr/>
              <a:t>‹#›</a:t>
            </a:fld>
            <a:endParaRPr lang="en-US" altLang="en-US"/>
          </a:p>
        </p:txBody>
      </p:sp>
    </p:spTree>
    <p:extLst>
      <p:ext uri="{BB962C8B-B14F-4D97-AF65-F5344CB8AC3E}">
        <p14:creationId xmlns:p14="http://schemas.microsoft.com/office/powerpoint/2010/main" val="358744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C0E220E-AC8D-4DF1-A114-068CA266FA88}" type="slidenum">
              <a:rPr lang="en-US" altLang="en-US" smtClean="0"/>
              <a:pPr/>
              <a:t>‹#›</a:t>
            </a:fld>
            <a:endParaRPr lang="en-US" altLang="en-US"/>
          </a:p>
        </p:txBody>
      </p:sp>
    </p:spTree>
    <p:extLst>
      <p:ext uri="{BB962C8B-B14F-4D97-AF65-F5344CB8AC3E}">
        <p14:creationId xmlns:p14="http://schemas.microsoft.com/office/powerpoint/2010/main" val="6796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063FE98-3DE4-4055-AD7A-86D0D5C6A4A0}" type="slidenum">
              <a:rPr lang="en-US" altLang="en-US" smtClean="0"/>
              <a:pPr/>
              <a:t>‹#›</a:t>
            </a:fld>
            <a:endParaRPr lang="en-US" altLang="en-US"/>
          </a:p>
        </p:txBody>
      </p:sp>
    </p:spTree>
    <p:extLst>
      <p:ext uri="{BB962C8B-B14F-4D97-AF65-F5344CB8AC3E}">
        <p14:creationId xmlns:p14="http://schemas.microsoft.com/office/powerpoint/2010/main" val="341081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DA57BB8-48F7-4FA5-9CF2-DDF30301EB04}" type="slidenum">
              <a:rPr lang="en-US" altLang="en-US" smtClean="0"/>
              <a:pPr/>
              <a:t>‹#›</a:t>
            </a:fld>
            <a:endParaRPr lang="en-US" altLang="en-US"/>
          </a:p>
        </p:txBody>
      </p:sp>
    </p:spTree>
    <p:extLst>
      <p:ext uri="{BB962C8B-B14F-4D97-AF65-F5344CB8AC3E}">
        <p14:creationId xmlns:p14="http://schemas.microsoft.com/office/powerpoint/2010/main" val="418741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114673-113A-4C09-8CE8-D676C87A250B}" type="slidenum">
              <a:rPr lang="en-US" altLang="en-US" smtClean="0"/>
              <a:pPr/>
              <a:t>‹#›</a:t>
            </a:fld>
            <a:endParaRPr lang="en-US" altLang="en-US"/>
          </a:p>
        </p:txBody>
      </p:sp>
    </p:spTree>
    <p:extLst>
      <p:ext uri="{BB962C8B-B14F-4D97-AF65-F5344CB8AC3E}">
        <p14:creationId xmlns:p14="http://schemas.microsoft.com/office/powerpoint/2010/main" val="152830553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nline-stopwatch.com/bomb-countdown/full-screen/"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RJ1hgN7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2204864"/>
            <a:ext cx="6858000" cy="2387600"/>
          </a:xfrm>
        </p:spPr>
        <p:txBody>
          <a:bodyPr>
            <a:normAutofit/>
          </a:bodyPr>
          <a:lstStyle/>
          <a:p>
            <a:r>
              <a:rPr lang="ga-IE"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zón na neasfhorbartha</a:t>
            </a:r>
            <a:br>
              <a:rPr lang="ga-IE"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ga-IE" sz="2400" i="1" dirty="0">
                <a:ln w="0"/>
                <a:effectLst>
                  <a:outerShdw blurRad="38100" dist="19050" dir="2700000" algn="tl" rotWithShape="0">
                    <a:schemeClr val="dk1">
                      <a:alpha val="40000"/>
                    </a:schemeClr>
                  </a:outerShdw>
                </a:effectLst>
              </a:rPr>
              <a:t>“an rud a dhéanann páiste le cuidiú inniu, déanfaidh siad é ar a gconlán féin amárach”</a:t>
            </a:r>
            <a:endParaRPr lang="en-GB" sz="2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Subtitle 5"/>
          <p:cNvSpPr>
            <a:spLocks noGrp="1"/>
          </p:cNvSpPr>
          <p:nvPr>
            <p:ph type="subTitle" idx="1"/>
          </p:nvPr>
        </p:nvSpPr>
        <p:spPr>
          <a:xfrm>
            <a:off x="1143000" y="4725144"/>
            <a:ext cx="6858000" cy="1655762"/>
          </a:xfrm>
        </p:spPr>
        <p:txBody>
          <a:bodyPr>
            <a:normAutofit/>
          </a:bodyPr>
          <a:lstStyle/>
          <a:p>
            <a:r>
              <a:rPr lang="ga-IE" sz="2800" dirty="0"/>
              <a:t>An teoiric shoch-chultúrtha </a:t>
            </a:r>
          </a:p>
          <a:p>
            <a:r>
              <a:rPr lang="ga-IE" sz="2800" dirty="0"/>
              <a:t>ranganna cumais mheasctha</a:t>
            </a:r>
          </a:p>
        </p:txBody>
      </p:sp>
      <p:pic>
        <p:nvPicPr>
          <p:cNvPr id="8" name="Picture 7"/>
          <p:cNvPicPr>
            <a:picLocks noChangeAspect="1"/>
          </p:cNvPicPr>
          <p:nvPr/>
        </p:nvPicPr>
        <p:blipFill rotWithShape="1">
          <a:blip r:embed="rId2"/>
          <a:srcRect l="17347" t="43109" r="50554" b="24407"/>
          <a:stretch/>
        </p:blipFill>
        <p:spPr>
          <a:xfrm>
            <a:off x="2339752" y="548680"/>
            <a:ext cx="4176465" cy="2376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15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361"/>
            <a:ext cx="8228763" cy="1144888"/>
          </a:xfrm>
          <a:prstGeom prst="rect">
            <a:avLst/>
          </a:prstGeom>
          <a:noFill/>
          <a:ln>
            <a:noFill/>
          </a:ln>
        </p:spPr>
        <p:txBody>
          <a:bodyPr lIns="0" tIns="0" rIns="0" bIns="0" anchor="ctr"/>
          <a:lstStyle/>
          <a:p>
            <a:pPr algn="ctr"/>
            <a:r>
              <a:rPr lang="ga-IE" sz="3991" dirty="0">
                <a:solidFill>
                  <a:srgbClr val="000000"/>
                </a:solidFill>
                <a:latin typeface="Arial"/>
                <a:ea typeface="Microsoft YaHei"/>
              </a:rPr>
              <a:t>4. Difreálú - léitheoireacht</a:t>
            </a:r>
            <a:endParaRPr dirty="0"/>
          </a:p>
        </p:txBody>
      </p:sp>
      <p:sp>
        <p:nvSpPr>
          <p:cNvPr id="47" name="TextShape 2"/>
          <p:cNvSpPr txBox="1"/>
          <p:nvPr/>
        </p:nvSpPr>
        <p:spPr>
          <a:xfrm>
            <a:off x="457173" y="1145249"/>
            <a:ext cx="5023323" cy="3977067"/>
          </a:xfrm>
          <a:prstGeom prst="rect">
            <a:avLst/>
          </a:prstGeom>
          <a:noFill/>
          <a:ln>
            <a:noFill/>
          </a:ln>
        </p:spPr>
        <p:txBody>
          <a:bodyPr lIns="0" tIns="0" rIns="0" bIns="0"/>
          <a:lstStyle/>
          <a:p>
            <a:pPr marL="311045" indent="-311045" algn="just">
              <a:lnSpc>
                <a:spcPct val="150000"/>
              </a:lnSpc>
              <a:buFont typeface="Arial" panose="020B0604020202020204" pitchFamily="34" charset="0"/>
              <a:buChar char="•"/>
            </a:pPr>
            <a:endParaRPr sz="1814"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360" y="933875"/>
            <a:ext cx="37623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inneálaí Ionaid Inneachair 2"/>
          <p:cNvSpPr>
            <a:spLocks noGrp="1"/>
          </p:cNvSpPr>
          <p:nvPr>
            <p:ph sz="half" idx="1"/>
          </p:nvPr>
        </p:nvSpPr>
        <p:spPr>
          <a:xfrm>
            <a:off x="465158" y="1145249"/>
            <a:ext cx="4250858" cy="4351338"/>
          </a:xfrm>
        </p:spPr>
        <p:txBody>
          <a:bodyPr>
            <a:noAutofit/>
          </a:bodyPr>
          <a:lstStyle/>
          <a:p>
            <a:r>
              <a:rPr lang="ga-IE" sz="2400" dirty="0"/>
              <a:t>Léann an chéad dalta 2 abairt agus téitear thart an ghrúpa go gcríochnaítear an sliocht </a:t>
            </a:r>
          </a:p>
          <a:p>
            <a:r>
              <a:rPr lang="ga-IE" sz="2400" dirty="0"/>
              <a:t>Téann an múinteoir thart</a:t>
            </a:r>
          </a:p>
          <a:p>
            <a:r>
              <a:rPr lang="ga-IE" sz="2400" dirty="0"/>
              <a:t>Léann an múinteoir é</a:t>
            </a:r>
          </a:p>
          <a:p>
            <a:r>
              <a:rPr lang="ga-IE" sz="2400" dirty="0"/>
              <a:t>Déantar na ceisteanna sna grúpaí chomh maith</a:t>
            </a:r>
          </a:p>
          <a:p>
            <a:r>
              <a:rPr lang="ga-IE" sz="2400" dirty="0"/>
              <a:t>Seisiún iomlánach </a:t>
            </a:r>
          </a:p>
          <a:p>
            <a:r>
              <a:rPr lang="ga-IE" sz="2400" dirty="0"/>
              <a:t> difreálú – gan ceisteanna a scríobh – á dtabhairt amach – greamán TAFF </a:t>
            </a:r>
          </a:p>
          <a:p>
            <a:r>
              <a:rPr lang="ga-IE" sz="2400" dirty="0">
                <a:hlinkClick r:id="rId3"/>
              </a:rPr>
              <a:t>http://www.online-stopwatch.com/bomb-countdown/full-screen/  </a:t>
            </a:r>
            <a:endParaRPr lang="ga-IE" sz="2400" dirty="0"/>
          </a:p>
        </p:txBody>
      </p:sp>
    </p:spTree>
    <p:extLst>
      <p:ext uri="{BB962C8B-B14F-4D97-AF65-F5344CB8AC3E}">
        <p14:creationId xmlns:p14="http://schemas.microsoft.com/office/powerpoint/2010/main" val="412012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361"/>
            <a:ext cx="8228763" cy="1144888"/>
          </a:xfrm>
          <a:prstGeom prst="rect">
            <a:avLst/>
          </a:prstGeom>
          <a:noFill/>
          <a:ln>
            <a:noFill/>
          </a:ln>
        </p:spPr>
        <p:txBody>
          <a:bodyPr lIns="0" tIns="0" rIns="0" bIns="0" anchor="ctr"/>
          <a:lstStyle/>
          <a:p>
            <a:pPr algn="ctr"/>
            <a:r>
              <a:rPr lang="ga-IE" sz="3991" dirty="0">
                <a:solidFill>
                  <a:srgbClr val="000000"/>
                </a:solidFill>
                <a:latin typeface="Arial"/>
                <a:ea typeface="Microsoft YaHei"/>
              </a:rPr>
              <a:t>4. Difreálú – obair ghrúpa</a:t>
            </a:r>
            <a:endParaRPr dirty="0"/>
          </a:p>
        </p:txBody>
      </p:sp>
      <p:sp>
        <p:nvSpPr>
          <p:cNvPr id="3" name="Coinneálaí Ionaid Inneachair 2"/>
          <p:cNvSpPr>
            <a:spLocks noGrp="1"/>
          </p:cNvSpPr>
          <p:nvPr>
            <p:ph sz="half" idx="1"/>
          </p:nvPr>
        </p:nvSpPr>
        <p:spPr>
          <a:xfrm>
            <a:off x="441094" y="1161273"/>
            <a:ext cx="3886200" cy="4351338"/>
          </a:xfrm>
        </p:spPr>
        <p:txBody>
          <a:bodyPr>
            <a:noAutofit/>
          </a:bodyPr>
          <a:lstStyle/>
          <a:p>
            <a:r>
              <a:rPr lang="ga-IE" sz="2800" dirty="0"/>
              <a:t>Déantar obair ghrúpa - foghlaimeoir cinéistéiseach/</a:t>
            </a:r>
            <a:r>
              <a:rPr lang="ga-IE" sz="2800" dirty="0" err="1"/>
              <a:t>Amharcfhoghlaimeoir</a:t>
            </a:r>
            <a:endParaRPr lang="ga-IE" sz="2800" dirty="0"/>
          </a:p>
          <a:p>
            <a:r>
              <a:rPr lang="ga-IE" sz="2800" dirty="0"/>
              <a:t>Téann an múinteoir thart </a:t>
            </a:r>
          </a:p>
          <a:p>
            <a:r>
              <a:rPr lang="ga-IE" sz="2800" dirty="0"/>
              <a:t>Déanann na daltaí an seisiún iomlánach </a:t>
            </a:r>
          </a:p>
          <a:p>
            <a:r>
              <a:rPr lang="ga-IE" sz="2800" dirty="0"/>
              <a:t>difreálú –  cúiseanna scríofa mar bhileog - creatlach scríbhneoireachta</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81" y="845114"/>
            <a:ext cx="41243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71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6012" t="41343" r="34694" b="22236"/>
          <a:stretch/>
        </p:blipFill>
        <p:spPr>
          <a:xfrm>
            <a:off x="395536" y="908720"/>
            <a:ext cx="8290652" cy="4320480"/>
          </a:xfrm>
          <a:prstGeom prst="rect">
            <a:avLst/>
          </a:prstGeom>
        </p:spPr>
      </p:pic>
    </p:spTree>
    <p:extLst>
      <p:ext uri="{BB962C8B-B14F-4D97-AF65-F5344CB8AC3E}">
        <p14:creationId xmlns:p14="http://schemas.microsoft.com/office/powerpoint/2010/main" val="282348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a-IE" sz="5400" b="1" i="1" dirty="0" err="1"/>
              <a:t>Educational</a:t>
            </a:r>
            <a:r>
              <a:rPr lang="ga-IE" sz="5400" b="1" i="1" dirty="0"/>
              <a:t> </a:t>
            </a:r>
            <a:r>
              <a:rPr lang="ga-IE" sz="5400" b="1" i="1" dirty="0" err="1"/>
              <a:t>Policy</a:t>
            </a:r>
            <a:r>
              <a:rPr lang="ga-IE" sz="5400" b="1" i="1" dirty="0"/>
              <a:t> </a:t>
            </a:r>
            <a:r>
              <a:rPr lang="ga-IE" sz="5400" b="1" i="1" dirty="0" err="1"/>
              <a:t>Institute</a:t>
            </a:r>
            <a:endParaRPr lang="en-GB" sz="5400" b="1" i="1" dirty="0"/>
          </a:p>
        </p:txBody>
      </p:sp>
      <p:sp>
        <p:nvSpPr>
          <p:cNvPr id="3" name="Content Placeholder 2"/>
          <p:cNvSpPr>
            <a:spLocks noGrp="1"/>
          </p:cNvSpPr>
          <p:nvPr>
            <p:ph idx="1"/>
          </p:nvPr>
        </p:nvSpPr>
        <p:spPr/>
        <p:txBody>
          <a:bodyPr>
            <a:normAutofit lnSpcReduction="10000"/>
          </a:bodyPr>
          <a:lstStyle/>
          <a:p>
            <a:pPr marL="0" indent="0">
              <a:buNone/>
            </a:pPr>
            <a:r>
              <a:rPr lang="en-GB" sz="3600" dirty="0"/>
              <a:t>“What our research also demonstrates is that able pupils will perform just as well at high quality non selective schools, and these schools are much better than grammar schools at serving children from all backgrounds</a:t>
            </a:r>
            <a:r>
              <a:rPr lang="ga-IE" sz="3600" dirty="0"/>
              <a:t>”</a:t>
            </a:r>
          </a:p>
          <a:p>
            <a:pPr marL="0" indent="0">
              <a:buNone/>
            </a:pPr>
            <a:endParaRPr lang="ga-IE" sz="3600" dirty="0"/>
          </a:p>
          <a:p>
            <a:pPr marL="0" indent="0">
              <a:buNone/>
            </a:pPr>
            <a:r>
              <a:rPr lang="en-GB" sz="3600" dirty="0">
                <a:hlinkClick r:id="rId2"/>
              </a:rPr>
              <a:t>https://www.youtube.com/watch?v=qRJ1hgN7uAU</a:t>
            </a:r>
            <a:r>
              <a:rPr lang="ga-IE" sz="3600" dirty="0"/>
              <a:t> </a:t>
            </a:r>
            <a:endParaRPr lang="en-GB" sz="3600" dirty="0"/>
          </a:p>
        </p:txBody>
      </p:sp>
    </p:spTree>
    <p:extLst>
      <p:ext uri="{BB962C8B-B14F-4D97-AF65-F5344CB8AC3E}">
        <p14:creationId xmlns:p14="http://schemas.microsoft.com/office/powerpoint/2010/main" val="417141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00113" y="692150"/>
            <a:ext cx="5953842" cy="47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latin typeface="+mn-lt"/>
            </a:endParaRPr>
          </a:p>
        </p:txBody>
      </p:sp>
      <p:grpSp>
        <p:nvGrpSpPr>
          <p:cNvPr id="3" name="Group 2"/>
          <p:cNvGrpSpPr/>
          <p:nvPr/>
        </p:nvGrpSpPr>
        <p:grpSpPr>
          <a:xfrm>
            <a:off x="0" y="5311539"/>
            <a:ext cx="8808475" cy="1543757"/>
            <a:chOff x="0" y="5311539"/>
            <a:chExt cx="8808475" cy="1543757"/>
          </a:xfrm>
        </p:grpSpPr>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0851" y="5311539"/>
              <a:ext cx="1437624" cy="1543757"/>
            </a:xfrm>
            <a:prstGeom prst="rect">
              <a:avLst/>
            </a:prstGeom>
          </p:spPr>
        </p:pic>
        <p:sp>
          <p:nvSpPr>
            <p:cNvPr id="2" name="Rectangle 1"/>
            <p:cNvSpPr/>
            <p:nvPr/>
          </p:nvSpPr>
          <p:spPr>
            <a:xfrm>
              <a:off x="0" y="6237312"/>
              <a:ext cx="8586168" cy="400110"/>
            </a:xfrm>
            <a:prstGeom prst="rect">
              <a:avLst/>
            </a:prstGeom>
          </p:spPr>
          <p:txBody>
            <a:bodyPr wrap="square">
              <a:spAutoFit/>
            </a:bodyPr>
            <a:lstStyle/>
            <a:p>
              <a:r>
                <a:rPr lang="ga-IE" sz="2000" b="1" i="1" dirty="0">
                  <a:solidFill>
                    <a:schemeClr val="accent6">
                      <a:lumMod val="50000"/>
                    </a:schemeClr>
                  </a:solidFill>
                  <a:effectLst>
                    <a:outerShdw blurRad="38100" dist="38100" dir="2700000" algn="tl">
                      <a:srgbClr val="000000">
                        <a:alpha val="43137"/>
                      </a:srgbClr>
                    </a:outerShdw>
                  </a:effectLst>
                  <a:latin typeface="+mn-lt"/>
                </a:rPr>
                <a:t>Glaine ár gcroí</a:t>
              </a:r>
              <a:r>
                <a:rPr lang="ga-IE" sz="2000" b="1" dirty="0">
                  <a:solidFill>
                    <a:schemeClr val="accent6">
                      <a:lumMod val="50000"/>
                    </a:schemeClr>
                  </a:solidFill>
                  <a:effectLst>
                    <a:outerShdw blurRad="38100" dist="38100" dir="2700000" algn="tl">
                      <a:srgbClr val="000000">
                        <a:alpha val="43137"/>
                      </a:srgbClr>
                    </a:outerShdw>
                  </a:effectLst>
                  <a:latin typeface="+mn-lt"/>
                </a:rPr>
                <a:t> - </a:t>
              </a:r>
              <a:r>
                <a:rPr lang="ga-IE" sz="2000" b="1" i="1" dirty="0">
                  <a:solidFill>
                    <a:schemeClr val="accent6">
                      <a:lumMod val="50000"/>
                    </a:schemeClr>
                  </a:solidFill>
                  <a:effectLst>
                    <a:outerShdw blurRad="38100" dist="38100" dir="2700000" algn="tl">
                      <a:srgbClr val="000000">
                        <a:alpha val="43137"/>
                      </a:srgbClr>
                    </a:outerShdw>
                  </a:effectLst>
                  <a:latin typeface="+mn-lt"/>
                </a:rPr>
                <a:t>Neart ár ngéag - </a:t>
              </a:r>
              <a:r>
                <a:rPr lang="ga-IE" sz="2000" b="1" dirty="0">
                  <a:solidFill>
                    <a:schemeClr val="accent6">
                      <a:lumMod val="50000"/>
                    </a:schemeClr>
                  </a:solidFill>
                  <a:effectLst>
                    <a:outerShdw blurRad="38100" dist="38100" dir="2700000" algn="tl">
                      <a:srgbClr val="000000">
                        <a:alpha val="43137"/>
                      </a:srgbClr>
                    </a:outerShdw>
                  </a:effectLst>
                  <a:latin typeface="+mn-lt"/>
                </a:rPr>
                <a:t> </a:t>
              </a:r>
              <a:r>
                <a:rPr lang="ga-IE" sz="2000" b="1" i="1" dirty="0">
                  <a:solidFill>
                    <a:schemeClr val="accent6">
                      <a:lumMod val="50000"/>
                    </a:schemeClr>
                  </a:solidFill>
                  <a:effectLst>
                    <a:outerShdw blurRad="38100" dist="38100" dir="2700000" algn="tl">
                      <a:srgbClr val="000000">
                        <a:alpha val="43137"/>
                      </a:srgbClr>
                    </a:outerShdw>
                  </a:effectLst>
                  <a:latin typeface="+mn-lt"/>
                </a:rPr>
                <a:t>Beart de réir ár mbriathar</a:t>
              </a:r>
            </a:p>
          </p:txBody>
        </p:sp>
      </p:grpSp>
      <p:pic>
        <p:nvPicPr>
          <p:cNvPr id="12" name="Picture 11"/>
          <p:cNvPicPr>
            <a:picLocks noChangeAspect="1"/>
          </p:cNvPicPr>
          <p:nvPr/>
        </p:nvPicPr>
        <p:blipFill>
          <a:blip r:embed="rId5"/>
          <a:stretch>
            <a:fillRect/>
          </a:stretch>
        </p:blipFill>
        <p:spPr>
          <a:xfrm>
            <a:off x="2048592" y="1231113"/>
            <a:ext cx="4805363" cy="4940318"/>
          </a:xfrm>
          <a:prstGeom prst="rect">
            <a:avLst/>
          </a:prstGeom>
        </p:spPr>
      </p:pic>
      <p:sp>
        <p:nvSpPr>
          <p:cNvPr id="15" name="Title 14"/>
          <p:cNvSpPr>
            <a:spLocks noGrp="1"/>
          </p:cNvSpPr>
          <p:nvPr>
            <p:ph type="title"/>
          </p:nvPr>
        </p:nvSpPr>
        <p:spPr>
          <a:xfrm>
            <a:off x="251520" y="149913"/>
            <a:ext cx="8892479" cy="1325563"/>
          </a:xfrm>
        </p:spPr>
        <p:txBody>
          <a:bodyPr>
            <a:noAutofit/>
          </a:bodyPr>
          <a:lstStyle/>
          <a:p>
            <a:pPr algn="ctr"/>
            <a:r>
              <a:rPr lang="ga-IE" sz="5400" b="1" dirty="0">
                <a:solidFill>
                  <a:schemeClr val="accent6">
                    <a:lumMod val="50000"/>
                  </a:schemeClr>
                </a:solidFill>
              </a:rPr>
              <a:t>an carr a chur roimh an chapall</a:t>
            </a:r>
          </a:p>
        </p:txBody>
      </p:sp>
      <p:pic>
        <p:nvPicPr>
          <p:cNvPr id="16" name="Picture 15"/>
          <p:cNvPicPr>
            <a:picLocks noChangeAspect="1"/>
          </p:cNvPicPr>
          <p:nvPr/>
        </p:nvPicPr>
        <p:blipFill>
          <a:blip r:embed="rId6"/>
          <a:stretch>
            <a:fillRect/>
          </a:stretch>
        </p:blipFill>
        <p:spPr>
          <a:xfrm>
            <a:off x="2166937" y="1275581"/>
            <a:ext cx="4810125" cy="4895850"/>
          </a:xfrm>
          <a:prstGeom prst="rect">
            <a:avLst/>
          </a:prstGeom>
        </p:spPr>
      </p:pic>
    </p:spTree>
    <p:custDataLst>
      <p:tags r:id="rId1"/>
    </p:custDataLst>
    <p:extLst>
      <p:ext uri="{BB962C8B-B14F-4D97-AF65-F5344CB8AC3E}">
        <p14:creationId xmlns:p14="http://schemas.microsoft.com/office/powerpoint/2010/main" val="12536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311539"/>
            <a:ext cx="8808475" cy="1543757"/>
            <a:chOff x="0" y="5311539"/>
            <a:chExt cx="8808475" cy="1543757"/>
          </a:xfrm>
        </p:grpSpPr>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0851" y="5311539"/>
              <a:ext cx="1437624" cy="1543757"/>
            </a:xfrm>
            <a:prstGeom prst="rect">
              <a:avLst/>
            </a:prstGeom>
          </p:spPr>
        </p:pic>
        <p:sp>
          <p:nvSpPr>
            <p:cNvPr id="2" name="Rectangle 1"/>
            <p:cNvSpPr/>
            <p:nvPr/>
          </p:nvSpPr>
          <p:spPr>
            <a:xfrm>
              <a:off x="0" y="6237312"/>
              <a:ext cx="8586168" cy="400110"/>
            </a:xfrm>
            <a:prstGeom prst="rect">
              <a:avLst/>
            </a:prstGeom>
          </p:spPr>
          <p:txBody>
            <a:bodyPr wrap="square">
              <a:spAutoFit/>
            </a:bodyPr>
            <a:lstStyle/>
            <a:p>
              <a:r>
                <a:rPr lang="ga-IE" sz="2000" b="1" i="1" dirty="0">
                  <a:solidFill>
                    <a:schemeClr val="accent6">
                      <a:lumMod val="50000"/>
                    </a:schemeClr>
                  </a:solidFill>
                  <a:effectLst>
                    <a:outerShdw blurRad="38100" dist="38100" dir="2700000" algn="tl">
                      <a:srgbClr val="000000">
                        <a:alpha val="43137"/>
                      </a:srgbClr>
                    </a:outerShdw>
                  </a:effectLst>
                  <a:latin typeface="+mn-lt"/>
                </a:rPr>
                <a:t>Glaine ár gcroí</a:t>
              </a:r>
              <a:r>
                <a:rPr lang="ga-IE" sz="2000" b="1" dirty="0">
                  <a:solidFill>
                    <a:schemeClr val="accent6">
                      <a:lumMod val="50000"/>
                    </a:schemeClr>
                  </a:solidFill>
                  <a:effectLst>
                    <a:outerShdw blurRad="38100" dist="38100" dir="2700000" algn="tl">
                      <a:srgbClr val="000000">
                        <a:alpha val="43137"/>
                      </a:srgbClr>
                    </a:outerShdw>
                  </a:effectLst>
                  <a:latin typeface="+mn-lt"/>
                </a:rPr>
                <a:t> - </a:t>
              </a:r>
              <a:r>
                <a:rPr lang="ga-IE" sz="2000" b="1" i="1" dirty="0">
                  <a:solidFill>
                    <a:schemeClr val="accent6">
                      <a:lumMod val="50000"/>
                    </a:schemeClr>
                  </a:solidFill>
                  <a:effectLst>
                    <a:outerShdw blurRad="38100" dist="38100" dir="2700000" algn="tl">
                      <a:srgbClr val="000000">
                        <a:alpha val="43137"/>
                      </a:srgbClr>
                    </a:outerShdw>
                  </a:effectLst>
                  <a:latin typeface="+mn-lt"/>
                </a:rPr>
                <a:t>Neart ár ngéag - </a:t>
              </a:r>
              <a:r>
                <a:rPr lang="ga-IE" sz="2000" b="1" dirty="0">
                  <a:solidFill>
                    <a:schemeClr val="accent6">
                      <a:lumMod val="50000"/>
                    </a:schemeClr>
                  </a:solidFill>
                  <a:effectLst>
                    <a:outerShdw blurRad="38100" dist="38100" dir="2700000" algn="tl">
                      <a:srgbClr val="000000">
                        <a:alpha val="43137"/>
                      </a:srgbClr>
                    </a:outerShdw>
                  </a:effectLst>
                  <a:latin typeface="+mn-lt"/>
                </a:rPr>
                <a:t> </a:t>
              </a:r>
              <a:r>
                <a:rPr lang="ga-IE" sz="2000" b="1" i="1" dirty="0">
                  <a:solidFill>
                    <a:schemeClr val="accent6">
                      <a:lumMod val="50000"/>
                    </a:schemeClr>
                  </a:solidFill>
                  <a:effectLst>
                    <a:outerShdw blurRad="38100" dist="38100" dir="2700000" algn="tl">
                      <a:srgbClr val="000000">
                        <a:alpha val="43137"/>
                      </a:srgbClr>
                    </a:outerShdw>
                  </a:effectLst>
                  <a:latin typeface="+mn-lt"/>
                </a:rPr>
                <a:t>Beart de réir ár mbriathar</a:t>
              </a:r>
            </a:p>
          </p:txBody>
        </p:sp>
      </p:grpSp>
      <p:sp>
        <p:nvSpPr>
          <p:cNvPr id="6" name="Title 5"/>
          <p:cNvSpPr>
            <a:spLocks noGrp="1"/>
          </p:cNvSpPr>
          <p:nvPr>
            <p:ph type="title"/>
          </p:nvPr>
        </p:nvSpPr>
        <p:spPr/>
        <p:txBody>
          <a:bodyPr>
            <a:normAutofit/>
          </a:bodyPr>
          <a:lstStyle/>
          <a:p>
            <a:pPr algn="ctr"/>
            <a:r>
              <a:rPr lang="ga-IE" altLang="en-US" sz="4400" b="1" i="1" dirty="0">
                <a:solidFill>
                  <a:srgbClr val="00563F"/>
                </a:solidFill>
              </a:rPr>
              <a:t>Ní fiú scéal gan údar!</a:t>
            </a:r>
            <a:endParaRPr lang="en-GB" sz="4000" b="1" i="1" dirty="0"/>
          </a:p>
        </p:txBody>
      </p:sp>
      <p:sp>
        <p:nvSpPr>
          <p:cNvPr id="7" name="Content Placeholder 6"/>
          <p:cNvSpPr>
            <a:spLocks noGrp="1"/>
          </p:cNvSpPr>
          <p:nvPr>
            <p:ph idx="1"/>
          </p:nvPr>
        </p:nvSpPr>
        <p:spPr>
          <a:xfrm>
            <a:off x="628650" y="1626157"/>
            <a:ext cx="7886700" cy="4351338"/>
          </a:xfrm>
        </p:spPr>
        <p:txBody>
          <a:bodyPr>
            <a:normAutofit/>
          </a:bodyPr>
          <a:lstStyle/>
          <a:p>
            <a:r>
              <a:rPr lang="ga-IE" sz="2800" dirty="0"/>
              <a:t>Ag duine féin is fearr a fhios cá luíonn an bhróg air. </a:t>
            </a:r>
          </a:p>
          <a:p>
            <a:r>
              <a:rPr lang="ga-IE" sz="2800" dirty="0"/>
              <a:t>Cad chuige ar glacadh an cinneadh le rang cumais mheasctha a dhéanamh?</a:t>
            </a:r>
          </a:p>
          <a:p>
            <a:pPr marL="0" indent="0">
              <a:buNone/>
            </a:pPr>
            <a:endParaRPr lang="ga-IE" sz="2800" dirty="0"/>
          </a:p>
          <a:p>
            <a:pPr marL="1200150" lvl="2" indent="-514350">
              <a:buFont typeface="+mj-lt"/>
              <a:buAutoNum type="alphaLcPeriod"/>
            </a:pPr>
            <a:r>
              <a:rPr lang="ga-IE" sz="2200" dirty="0"/>
              <a:t>Iompar na ndaltaí</a:t>
            </a:r>
          </a:p>
          <a:p>
            <a:pPr marL="1200150" lvl="2" indent="-514350">
              <a:buFont typeface="+mj-lt"/>
              <a:buAutoNum type="alphaLcPeriod"/>
            </a:pPr>
            <a:r>
              <a:rPr lang="ga-IE" sz="2200" dirty="0"/>
              <a:t>foghlaim na ndaltaí</a:t>
            </a:r>
          </a:p>
          <a:p>
            <a:pPr marL="1200150" lvl="2" indent="-514350">
              <a:buFont typeface="+mj-lt"/>
              <a:buAutoNum type="alphaLcPeriod"/>
            </a:pPr>
            <a:r>
              <a:rPr lang="ga-IE" sz="2200" dirty="0"/>
              <a:t>síniú agus dúshlán </a:t>
            </a:r>
          </a:p>
          <a:p>
            <a:pPr marL="1200150" lvl="2" indent="-514350">
              <a:buFont typeface="+mj-lt"/>
              <a:buAutoNum type="alphaLcPeriod"/>
            </a:pPr>
            <a:r>
              <a:rPr lang="ga-IE" sz="2200" dirty="0"/>
              <a:t>difreálú </a:t>
            </a:r>
            <a:r>
              <a:rPr lang="ga-IE" sz="2200" b="1" dirty="0"/>
              <a:t>nó </a:t>
            </a:r>
            <a:r>
              <a:rPr lang="ga-IE" sz="2200" dirty="0"/>
              <a:t>foghlaim phearsantaithe </a:t>
            </a:r>
          </a:p>
          <a:p>
            <a:pPr marL="1200150" lvl="2" indent="-514350">
              <a:buFont typeface="+mj-lt"/>
              <a:buAutoNum type="alphaLcPeriod"/>
            </a:pPr>
            <a:r>
              <a:rPr lang="ga-IE" sz="2200" dirty="0"/>
              <a:t>níos glice, níos éifeachtúla/éifeachtaí </a:t>
            </a:r>
          </a:p>
          <a:p>
            <a:endParaRPr lang="ga-IE" sz="2800" dirty="0"/>
          </a:p>
        </p:txBody>
      </p:sp>
    </p:spTree>
    <p:custDataLst>
      <p:tags r:id="rId1"/>
    </p:custDataLst>
    <p:extLst>
      <p:ext uri="{BB962C8B-B14F-4D97-AF65-F5344CB8AC3E}">
        <p14:creationId xmlns:p14="http://schemas.microsoft.com/office/powerpoint/2010/main" val="15590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46168"/>
            <a:ext cx="7886700" cy="1325563"/>
          </a:xfrm>
        </p:spPr>
        <p:txBody>
          <a:bodyPr/>
          <a:lstStyle/>
          <a:p>
            <a:r>
              <a:rPr lang="ga-IE" sz="3200" dirty="0"/>
              <a:t>comhthéacs sainiúil an tumoideachais</a:t>
            </a:r>
            <a:endParaRPr lang="en-GB" sz="3200" dirty="0"/>
          </a:p>
        </p:txBody>
      </p:sp>
      <p:sp>
        <p:nvSpPr>
          <p:cNvPr id="3" name="Content Placeholder 2"/>
          <p:cNvSpPr>
            <a:spLocks noGrp="1"/>
          </p:cNvSpPr>
          <p:nvPr>
            <p:ph sz="half" idx="1"/>
          </p:nvPr>
        </p:nvSpPr>
        <p:spPr>
          <a:xfrm>
            <a:off x="1447800" y="1039893"/>
            <a:ext cx="7696200" cy="5089525"/>
          </a:xfrm>
        </p:spPr>
        <p:txBody>
          <a:bodyPr/>
          <a:lstStyle/>
          <a:p>
            <a:pPr marL="0" indent="0">
              <a:buNone/>
            </a:pPr>
            <a:r>
              <a:rPr lang="ga-IE" dirty="0"/>
              <a:t>rang cumais mheasctha - grúpáil cumais mheasctha</a:t>
            </a:r>
          </a:p>
        </p:txBody>
      </p:sp>
      <p:pic>
        <p:nvPicPr>
          <p:cNvPr id="16" name="Picture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72199" y="76934"/>
            <a:ext cx="1104901" cy="1186471"/>
          </a:xfrm>
          <a:prstGeom prst="rect">
            <a:avLst/>
          </a:prstGeom>
        </p:spPr>
      </p:pic>
      <p:pic>
        <p:nvPicPr>
          <p:cNvPr id="17" name="Picture 1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449" y="49213"/>
            <a:ext cx="1104901" cy="1186471"/>
          </a:xfrm>
          <a:prstGeom prst="rect">
            <a:avLst/>
          </a:prstGeom>
        </p:spPr>
      </p:pic>
      <p:sp>
        <p:nvSpPr>
          <p:cNvPr id="15" name="Content Placeholder 2"/>
          <p:cNvSpPr>
            <a:spLocks noGrp="1"/>
          </p:cNvSpPr>
          <p:nvPr>
            <p:ph sz="half" idx="1"/>
          </p:nvPr>
        </p:nvSpPr>
        <p:spPr>
          <a:xfrm>
            <a:off x="1490637" y="1039893"/>
            <a:ext cx="7696200" cy="5089525"/>
          </a:xfrm>
        </p:spPr>
        <p:txBody>
          <a:bodyPr>
            <a:normAutofit/>
          </a:bodyPr>
          <a:lstStyle/>
          <a:p>
            <a:pPr marL="457200" indent="-457200">
              <a:buFont typeface="+mj-lt"/>
              <a:buAutoNum type="alphaUcPeriod"/>
            </a:pPr>
            <a:endParaRPr lang="ga-IE" sz="3600" dirty="0">
              <a:latin typeface="+mj-lt"/>
            </a:endParaRPr>
          </a:p>
          <a:p>
            <a:pPr marL="457200" indent="-457200">
              <a:buFont typeface="+mj-lt"/>
              <a:buAutoNum type="alphaUcPeriod"/>
            </a:pPr>
            <a:r>
              <a:rPr lang="ga-IE" sz="3600" dirty="0">
                <a:latin typeface="+mj-lt"/>
              </a:rPr>
              <a:t>Amharcfhoghlaimeoir</a:t>
            </a:r>
          </a:p>
          <a:p>
            <a:pPr marL="457200" indent="-457200">
              <a:buFont typeface="+mj-lt"/>
              <a:buAutoNum type="alphaUcPeriod"/>
            </a:pPr>
            <a:r>
              <a:rPr lang="ga-IE" sz="3600" dirty="0">
                <a:latin typeface="+mj-lt"/>
              </a:rPr>
              <a:t>foghlaimeoir ó chluas </a:t>
            </a:r>
          </a:p>
          <a:p>
            <a:pPr marL="457200" indent="-457200">
              <a:buFont typeface="+mj-lt"/>
              <a:buAutoNum type="alphaUcPeriod"/>
            </a:pPr>
            <a:r>
              <a:rPr lang="ga-IE" sz="3600" dirty="0">
                <a:latin typeface="+mj-lt"/>
              </a:rPr>
              <a:t>foghlaimeoir cinéistéiseach</a:t>
            </a:r>
          </a:p>
        </p:txBody>
      </p:sp>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3610135" y="3321140"/>
            <a:ext cx="1866900" cy="2952750"/>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339551" y="3456087"/>
            <a:ext cx="2152650" cy="2962275"/>
          </a:xfrm>
          <a:prstGeom prst="rect">
            <a:avLst/>
          </a:prstGeom>
        </p:spPr>
      </p:pic>
      <p:pic>
        <p:nvPicPr>
          <p:cNvPr id="20" name="Picture 19"/>
          <p:cNvPicPr>
            <a:picLocks noChangeAspect="1"/>
          </p:cNvPicPr>
          <p:nvPr/>
        </p:nvPicPr>
        <p:blipFill>
          <a:blip r:embed="rId5">
            <a:clrChange>
              <a:clrFrom>
                <a:srgbClr val="FFFFFF"/>
              </a:clrFrom>
              <a:clrTo>
                <a:srgbClr val="FFFFFF">
                  <a:alpha val="0"/>
                </a:srgbClr>
              </a:clrTo>
            </a:clrChange>
          </a:blip>
          <a:stretch>
            <a:fillRect/>
          </a:stretch>
        </p:blipFill>
        <p:spPr>
          <a:xfrm>
            <a:off x="6228723" y="3584655"/>
            <a:ext cx="2457450" cy="2886075"/>
          </a:xfrm>
          <a:prstGeom prst="rect">
            <a:avLst/>
          </a:prstGeom>
        </p:spPr>
      </p:pic>
      <p:sp>
        <p:nvSpPr>
          <p:cNvPr id="21" name="Rectangle 20"/>
          <p:cNvSpPr/>
          <p:nvPr/>
        </p:nvSpPr>
        <p:spPr>
          <a:xfrm>
            <a:off x="3886416" y="5959209"/>
            <a:ext cx="1569660" cy="923330"/>
          </a:xfrm>
          <a:prstGeom prst="rect">
            <a:avLst/>
          </a:prstGeom>
          <a:noFill/>
        </p:spPr>
        <p:txBody>
          <a:bodyPr wrap="none" lIns="91440" tIns="45720" rIns="91440" bIns="45720">
            <a:spAutoFit/>
          </a:bodyPr>
          <a:lstStyle/>
          <a:p>
            <a:pPr algn="ctr"/>
            <a:r>
              <a:rPr lang="en-GB" sz="5400" dirty="0">
                <a:ln w="0"/>
                <a:effectLst>
                  <a:outerShdw blurRad="38100" dist="19050" dir="2700000" algn="tl" rotWithShape="0">
                    <a:schemeClr val="dk1">
                      <a:alpha val="40000"/>
                    </a:schemeClr>
                  </a:outerShdw>
                </a:effectLst>
              </a:rPr>
              <a:t>2</a:t>
            </a:r>
            <a:r>
              <a:rPr lang="ga-IE" sz="5400" b="0" cap="none" spc="0" dirty="0">
                <a:ln w="0"/>
                <a:solidFill>
                  <a:schemeClr val="tx1"/>
                </a:solidFill>
                <a:effectLst>
                  <a:outerShdw blurRad="38100" dist="19050" dir="2700000" algn="tl" rotWithShape="0">
                    <a:schemeClr val="dk1">
                      <a:alpha val="40000"/>
                    </a:schemeClr>
                  </a:outerShdw>
                </a:effectLst>
              </a:rPr>
              <a:t>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811287" y="5959209"/>
            <a:ext cx="1569660" cy="923330"/>
          </a:xfrm>
          <a:prstGeom prst="rect">
            <a:avLst/>
          </a:prstGeom>
          <a:noFill/>
        </p:spPr>
        <p:txBody>
          <a:bodyPr wrap="none" lIns="91440" tIns="45720" rIns="91440" bIns="45720">
            <a:spAutoFit/>
          </a:bodyPr>
          <a:lstStyle/>
          <a:p>
            <a:pPr algn="ctr"/>
            <a:r>
              <a:rPr lang="ga-IE" sz="5400" dirty="0">
                <a:ln w="0"/>
                <a:effectLst>
                  <a:outerShdw blurRad="38100" dist="19050" dir="2700000" algn="tl" rotWithShape="0">
                    <a:schemeClr val="dk1">
                      <a:alpha val="40000"/>
                    </a:schemeClr>
                  </a:outerShdw>
                </a:effectLst>
              </a:rPr>
              <a:t>4</a:t>
            </a:r>
            <a:r>
              <a:rPr lang="ga-IE" sz="5400" b="0" cap="none" spc="0" dirty="0">
                <a:ln w="0"/>
                <a:solidFill>
                  <a:schemeClr val="tx1"/>
                </a:solidFill>
                <a:effectLst>
                  <a:outerShdw blurRad="38100" dist="19050" dir="2700000" algn="tl" rotWithShape="0">
                    <a:schemeClr val="dk1">
                      <a:alpha val="40000"/>
                    </a:schemeClr>
                  </a:outerShdw>
                </a:effectLst>
              </a:rPr>
              <a:t>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878226" y="5959209"/>
            <a:ext cx="1569660" cy="923330"/>
          </a:xfrm>
          <a:prstGeom prst="rect">
            <a:avLst/>
          </a:prstGeom>
          <a:noFill/>
        </p:spPr>
        <p:txBody>
          <a:bodyPr wrap="none" lIns="91440" tIns="45720" rIns="91440" bIns="45720">
            <a:spAutoFit/>
          </a:bodyPr>
          <a:lstStyle/>
          <a:p>
            <a:pPr algn="ctr"/>
            <a:r>
              <a:rPr lang="ga-IE" sz="5400" dirty="0">
                <a:ln w="0"/>
                <a:effectLst>
                  <a:outerShdw blurRad="38100" dist="19050" dir="2700000" algn="tl" rotWithShape="0">
                    <a:schemeClr val="dk1">
                      <a:alpha val="40000"/>
                    </a:schemeClr>
                  </a:outerShdw>
                </a:effectLst>
              </a:rPr>
              <a:t>4</a:t>
            </a:r>
            <a:r>
              <a:rPr lang="ga-IE" sz="5400" b="0" cap="none" spc="0" dirty="0">
                <a:ln w="0"/>
                <a:solidFill>
                  <a:schemeClr val="tx1"/>
                </a:solidFill>
                <a:effectLst>
                  <a:outerShdw blurRad="38100" dist="19050" dir="2700000" algn="tl" rotWithShape="0">
                    <a:schemeClr val="dk1">
                      <a:alpha val="40000"/>
                    </a:schemeClr>
                  </a:outerShdw>
                </a:effectLst>
              </a:rPr>
              <a:t>0%</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385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457172" y="273684"/>
            <a:ext cx="8228763" cy="1144888"/>
          </a:xfrm>
          <a:prstGeom prst="rect">
            <a:avLst/>
          </a:prstGeom>
          <a:noFill/>
          <a:ln>
            <a:noFill/>
          </a:ln>
        </p:spPr>
        <p:txBody>
          <a:bodyPr lIns="0" tIns="0" rIns="0" bIns="0" anchor="ctr"/>
          <a:lstStyle/>
          <a:p>
            <a:pPr algn="ctr">
              <a:lnSpc>
                <a:spcPct val="150000"/>
              </a:lnSpc>
            </a:pPr>
            <a:r>
              <a:rPr lang="ga-IE" sz="3991" dirty="0" err="1">
                <a:solidFill>
                  <a:srgbClr val="000000"/>
                </a:solidFill>
                <a:latin typeface="Arial"/>
                <a:ea typeface="Microsoft YaHei"/>
              </a:rPr>
              <a:t>Vygotsky</a:t>
            </a:r>
            <a:r>
              <a:rPr lang="ga-IE" sz="3991" dirty="0">
                <a:solidFill>
                  <a:srgbClr val="000000"/>
                </a:solidFill>
                <a:latin typeface="Arial"/>
                <a:ea typeface="Microsoft YaHei"/>
              </a:rPr>
              <a:t> – </a:t>
            </a:r>
            <a:r>
              <a:rPr lang="ga-IE" sz="3991" b="1" i="1" u="sng" dirty="0">
                <a:solidFill>
                  <a:srgbClr val="000000"/>
                </a:solidFill>
                <a:effectLst>
                  <a:outerShdw blurRad="38100" dist="38100" dir="2700000" algn="tl">
                    <a:srgbClr val="000000">
                      <a:alpha val="43137"/>
                    </a:srgbClr>
                  </a:outerShdw>
                </a:effectLst>
                <a:latin typeface="Arial"/>
                <a:ea typeface="Microsoft YaHei"/>
              </a:rPr>
              <a:t>obair ghrúpa</a:t>
            </a:r>
            <a:endParaRPr sz="1633" b="1" i="1" u="sng" dirty="0">
              <a:effectLst>
                <a:outerShdw blurRad="38100" dist="38100" dir="2700000" algn="tl">
                  <a:srgbClr val="000000">
                    <a:alpha val="43137"/>
                  </a:srgbClr>
                </a:outerShdw>
              </a:effectLst>
            </a:endParaRPr>
          </a:p>
        </p:txBody>
      </p:sp>
      <p:sp>
        <p:nvSpPr>
          <p:cNvPr id="59" name="TextShape 2"/>
          <p:cNvSpPr txBox="1"/>
          <p:nvPr/>
        </p:nvSpPr>
        <p:spPr>
          <a:xfrm>
            <a:off x="457172" y="1418572"/>
            <a:ext cx="5181628" cy="4163528"/>
          </a:xfrm>
          <a:prstGeom prst="rect">
            <a:avLst/>
          </a:prstGeom>
          <a:noFill/>
          <a:ln>
            <a:noFill/>
          </a:ln>
        </p:spPr>
        <p:txBody>
          <a:bodyPr lIns="0" tIns="0" rIns="0" bIns="0"/>
          <a:lstStyle/>
          <a:p>
            <a:pPr marL="259204" indent="-259204" algn="just">
              <a:lnSpc>
                <a:spcPct val="150000"/>
              </a:lnSpc>
              <a:buFont typeface="Arial" panose="020B0604020202020204" pitchFamily="34" charset="0"/>
              <a:buChar char="•"/>
            </a:pPr>
            <a:r>
              <a:rPr lang="ga-IE" dirty="0">
                <a:solidFill>
                  <a:srgbClr val="000000"/>
                </a:solidFill>
                <a:ea typeface="Microsoft YaHei"/>
              </a:rPr>
              <a:t>ról ar leith an fhoghlaimeora </a:t>
            </a:r>
            <a:endParaRPr dirty="0"/>
          </a:p>
          <a:p>
            <a:pPr marL="259204" indent="-259204" algn="just">
              <a:lnSpc>
                <a:spcPct val="150000"/>
              </a:lnSpc>
              <a:buFont typeface="Arial" panose="020B0604020202020204" pitchFamily="34" charset="0"/>
              <a:buChar char="•"/>
            </a:pPr>
            <a:r>
              <a:rPr lang="ga-IE" dirty="0">
                <a:solidFill>
                  <a:srgbClr val="000000"/>
                </a:solidFill>
                <a:ea typeface="Microsoft YaHei"/>
              </a:rPr>
              <a:t>an t-idirghníomh sóisialta ar dhul chun cinn na foghlama </a:t>
            </a:r>
            <a:endParaRPr dirty="0"/>
          </a:p>
          <a:p>
            <a:pPr marL="259204" indent="-259204" algn="just">
              <a:lnSpc>
                <a:spcPct val="150000"/>
              </a:lnSpc>
              <a:buFont typeface="Arial" panose="020B0604020202020204" pitchFamily="34" charset="0"/>
              <a:buChar char="•"/>
            </a:pPr>
            <a:r>
              <a:rPr lang="ga-IE" b="1" dirty="0">
                <a:solidFill>
                  <a:srgbClr val="000000"/>
                </a:solidFill>
                <a:ea typeface="Microsoft YaHei"/>
              </a:rPr>
              <a:t>zón na neasfhorbartha</a:t>
            </a:r>
            <a:r>
              <a:rPr lang="ga-IE" dirty="0">
                <a:solidFill>
                  <a:srgbClr val="000000"/>
                </a:solidFill>
                <a:ea typeface="Microsoft YaHei"/>
              </a:rPr>
              <a:t> </a:t>
            </a:r>
            <a:endParaRPr dirty="0"/>
          </a:p>
          <a:p>
            <a:pPr marL="311045" indent="-311045" algn="just">
              <a:lnSpc>
                <a:spcPct val="150000"/>
              </a:lnSpc>
              <a:buFont typeface="Arial" panose="020B0604020202020204" pitchFamily="34" charset="0"/>
              <a:buChar char="•"/>
            </a:pPr>
            <a:r>
              <a:rPr lang="ga-IE" dirty="0"/>
              <a:t>... an fad idir ar féidir le dalta a dhéanamh ina n-aonar agus ar féidir leo a dhéanamh agus duine eile níos eolaí ag cuidiú leo... dóthain dúshlán chun foghlaimeoir a bhogadh ar aghaidh ón Zón Neasfhorbartha (Vygotsky, 1978)</a:t>
            </a:r>
          </a:p>
        </p:txBody>
      </p:sp>
      <p:pic>
        <p:nvPicPr>
          <p:cNvPr id="60" name="Picture 59"/>
          <p:cNvPicPr/>
          <p:nvPr/>
        </p:nvPicPr>
        <p:blipFill>
          <a:blip r:embed="rId2">
            <a:duotone>
              <a:schemeClr val="accent2">
                <a:shade val="45000"/>
                <a:satMod val="135000"/>
              </a:schemeClr>
              <a:prstClr val="white"/>
            </a:duotone>
          </a:blip>
          <a:stretch/>
        </p:blipFill>
        <p:spPr>
          <a:xfrm>
            <a:off x="5940008" y="1818495"/>
            <a:ext cx="2745927" cy="3363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7711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457172" y="361"/>
            <a:ext cx="8228763" cy="1144888"/>
          </a:xfrm>
          <a:prstGeom prst="rect">
            <a:avLst/>
          </a:prstGeom>
          <a:noFill/>
          <a:ln>
            <a:noFill/>
          </a:ln>
        </p:spPr>
        <p:txBody>
          <a:bodyPr lIns="0" tIns="0" rIns="0" bIns="0" anchor="ctr"/>
          <a:lstStyle/>
          <a:p>
            <a:pPr algn="ctr"/>
            <a:r>
              <a:rPr lang="ga-IE" sz="3991" dirty="0" err="1">
                <a:solidFill>
                  <a:srgbClr val="000000"/>
                </a:solidFill>
                <a:latin typeface="Arial"/>
                <a:ea typeface="Microsoft YaHei"/>
              </a:rPr>
              <a:t>Cummins</a:t>
            </a:r>
            <a:endParaRPr dirty="0"/>
          </a:p>
        </p:txBody>
      </p:sp>
      <p:sp>
        <p:nvSpPr>
          <p:cNvPr id="47" name="TextShape 2"/>
          <p:cNvSpPr txBox="1"/>
          <p:nvPr/>
        </p:nvSpPr>
        <p:spPr>
          <a:xfrm>
            <a:off x="457173" y="1145249"/>
            <a:ext cx="5023323" cy="3977067"/>
          </a:xfrm>
          <a:prstGeom prst="rect">
            <a:avLst/>
          </a:prstGeom>
          <a:noFill/>
          <a:ln>
            <a:noFill/>
          </a:ln>
        </p:spPr>
        <p:txBody>
          <a:bodyPr lIns="0" tIns="0" rIns="0" bIns="0"/>
          <a:lstStyle/>
          <a:p>
            <a:pPr marL="311045" indent="-311045" algn="just">
              <a:lnSpc>
                <a:spcPct val="150000"/>
              </a:lnSpc>
              <a:buFont typeface="Arial" panose="020B0604020202020204" pitchFamily="34" charset="0"/>
              <a:buChar char="•"/>
            </a:pPr>
            <a:r>
              <a:rPr lang="ga-IE" sz="1814" dirty="0">
                <a:solidFill>
                  <a:srgbClr val="000000"/>
                </a:solidFill>
                <a:latin typeface="Arial"/>
                <a:ea typeface="Microsoft YaHei"/>
              </a:rPr>
              <a:t>Is gá dúinn a thuigbheáil go dtosaíonn teagasc T2 leis an bhrí agus leis an teachtaireacht.</a:t>
            </a:r>
            <a:endParaRPr sz="1814" dirty="0"/>
          </a:p>
          <a:p>
            <a:pPr marL="311045" indent="-311045" algn="just">
              <a:lnSpc>
                <a:spcPct val="150000"/>
              </a:lnSpc>
              <a:buFont typeface="Arial" panose="020B0604020202020204" pitchFamily="34" charset="0"/>
              <a:buChar char="•"/>
            </a:pPr>
            <a:r>
              <a:rPr lang="ga-IE" sz="1814" dirty="0">
                <a:solidFill>
                  <a:srgbClr val="000000"/>
                </a:solidFill>
                <a:latin typeface="Arial"/>
                <a:ea typeface="Microsoft YaHei"/>
              </a:rPr>
              <a:t>‘</a:t>
            </a:r>
            <a:r>
              <a:rPr lang="ga-IE" sz="1814" i="1" dirty="0">
                <a:solidFill>
                  <a:srgbClr val="000000"/>
                </a:solidFill>
                <a:latin typeface="Arial"/>
                <a:ea typeface="Microsoft YaHei"/>
              </a:rPr>
              <a:t>Is é ‘fáil ar dhóthain ionchur sothuigthe sa sprioctheanga” </a:t>
            </a:r>
            <a:r>
              <a:rPr lang="en-GB" sz="1814" i="1" dirty="0" err="1">
                <a:solidFill>
                  <a:srgbClr val="000000"/>
                </a:solidFill>
                <a:latin typeface="Arial"/>
                <a:ea typeface="Microsoft YaHei"/>
              </a:rPr>
              <a:t>nó</a:t>
            </a:r>
            <a:r>
              <a:rPr lang="ga-IE" sz="1814" i="1" dirty="0">
                <a:solidFill>
                  <a:srgbClr val="000000"/>
                </a:solidFill>
                <a:latin typeface="Arial"/>
                <a:ea typeface="Microsoft YaHei"/>
              </a:rPr>
              <a:t> bunriachtanas faoi choinne shealbhú teanga agus ‘is réamhriachtanas </a:t>
            </a:r>
            <a:r>
              <a:rPr lang="en-GB" sz="1814" i="1" dirty="0">
                <a:solidFill>
                  <a:srgbClr val="000000"/>
                </a:solidFill>
                <a:latin typeface="Arial"/>
                <a:ea typeface="Microsoft YaHei"/>
              </a:rPr>
              <a:t>é </a:t>
            </a:r>
            <a:r>
              <a:rPr lang="ga-IE" sz="1814" i="1" dirty="0">
                <a:solidFill>
                  <a:srgbClr val="000000"/>
                </a:solidFill>
                <a:latin typeface="Arial"/>
                <a:ea typeface="Microsoft YaHei"/>
              </a:rPr>
              <a:t>léitheoireacht leathan’</a:t>
            </a:r>
            <a:r>
              <a:rPr lang="en-GB" sz="1814" i="1" dirty="0">
                <a:solidFill>
                  <a:srgbClr val="000000"/>
                </a:solidFill>
                <a:latin typeface="Arial"/>
                <a:ea typeface="Microsoft YaHei"/>
              </a:rPr>
              <a:t> </a:t>
            </a:r>
            <a:r>
              <a:rPr lang="en-GB" sz="1814" i="1" dirty="0" err="1">
                <a:solidFill>
                  <a:srgbClr val="000000"/>
                </a:solidFill>
                <a:latin typeface="Arial"/>
                <a:ea typeface="Microsoft YaHei"/>
              </a:rPr>
              <a:t>agus</a:t>
            </a:r>
            <a:r>
              <a:rPr lang="ga-IE" sz="1814" i="1" dirty="0">
                <a:solidFill>
                  <a:srgbClr val="000000"/>
                </a:solidFill>
                <a:latin typeface="Arial"/>
                <a:ea typeface="Microsoft YaHei"/>
              </a:rPr>
              <a:t> mura bhfuil daltaí ‘ag léamh go leathan agus ag tuigbheáil ábhar dá léitheoireachta, is beag an dóchas go ndruidfear bearna na hinniúlachta ar an teanga acadúil.’ </a:t>
            </a:r>
            <a:r>
              <a:rPr lang="ga-IE" sz="1814" dirty="0"/>
              <a:t>(</a:t>
            </a:r>
            <a:r>
              <a:rPr lang="ga-IE" sz="1814" dirty="0" err="1"/>
              <a:t>Cummins</a:t>
            </a:r>
            <a:r>
              <a:rPr lang="ga-IE" sz="1814" dirty="0"/>
              <a:t>, 2000, lch. 541)</a:t>
            </a:r>
            <a:endParaRPr sz="1814" dirty="0"/>
          </a:p>
        </p:txBody>
      </p:sp>
      <p:pic>
        <p:nvPicPr>
          <p:cNvPr id="2" name="Picture 1"/>
          <p:cNvPicPr>
            <a:picLocks noChangeAspect="1"/>
          </p:cNvPicPr>
          <p:nvPr/>
        </p:nvPicPr>
        <p:blipFill>
          <a:blip r:embed="rId2"/>
          <a:stretch>
            <a:fillRect/>
          </a:stretch>
        </p:blipFill>
        <p:spPr>
          <a:xfrm>
            <a:off x="5740253" y="1276906"/>
            <a:ext cx="3205440" cy="449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796320" y="430920"/>
            <a:ext cx="6893280" cy="5442063"/>
          </a:xfrm>
          <a:prstGeom prst="rect">
            <a:avLst/>
          </a:prstGeom>
        </p:spPr>
      </p:pic>
      <p:pic>
        <p:nvPicPr>
          <p:cNvPr id="6" name="Picture 5"/>
          <p:cNvPicPr>
            <a:picLocks noChangeAspect="1"/>
          </p:cNvPicPr>
          <p:nvPr/>
        </p:nvPicPr>
        <p:blipFill rotWithShape="1">
          <a:blip r:embed="rId2">
            <a:clrChange>
              <a:clrFrom>
                <a:srgbClr val="FFFFFF"/>
              </a:clrFrom>
              <a:clrTo>
                <a:srgbClr val="FFFFFF">
                  <a:alpha val="0"/>
                </a:srgbClr>
              </a:clrTo>
            </a:clrChange>
          </a:blip>
          <a:srcRect t="19028" r="64636" b="35449"/>
          <a:stretch/>
        </p:blipFill>
        <p:spPr>
          <a:xfrm rot="16200000">
            <a:off x="5594704" y="3503653"/>
            <a:ext cx="2437770" cy="2477408"/>
          </a:xfrm>
          <a:prstGeom prst="rect">
            <a:avLst/>
          </a:prstGeom>
        </p:spPr>
      </p:pic>
    </p:spTree>
    <p:extLst>
      <p:ext uri="{BB962C8B-B14F-4D97-AF65-F5344CB8AC3E}">
        <p14:creationId xmlns:p14="http://schemas.microsoft.com/office/powerpoint/2010/main" val="58897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00113" y="692150"/>
            <a:ext cx="5953842" cy="47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latin typeface="+mn-lt"/>
            </a:endParaRPr>
          </a:p>
        </p:txBody>
      </p:sp>
      <p:sp>
        <p:nvSpPr>
          <p:cNvPr id="6152" name="Text Box 4"/>
          <p:cNvSpPr txBox="1">
            <a:spLocks noChangeArrowheads="1"/>
          </p:cNvSpPr>
          <p:nvPr/>
        </p:nvSpPr>
        <p:spPr bwMode="auto">
          <a:xfrm>
            <a:off x="683568" y="141163"/>
            <a:ext cx="81249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ga-IE" altLang="en-US" sz="4000" u="sng" dirty="0">
                <a:solidFill>
                  <a:srgbClr val="00563F"/>
                </a:solidFill>
              </a:rPr>
              <a:t>3. Plean roinne fá choinne céim #2</a:t>
            </a:r>
          </a:p>
        </p:txBody>
      </p:sp>
      <p:pic>
        <p:nvPicPr>
          <p:cNvPr id="6" name="Picture 5"/>
          <p:cNvPicPr>
            <a:picLocks noChangeAspect="1"/>
          </p:cNvPicPr>
          <p:nvPr/>
        </p:nvPicPr>
        <p:blipFill rotWithShape="1">
          <a:blip r:embed="rId4"/>
          <a:srcRect r="44128" b="34762"/>
          <a:stretch/>
        </p:blipFill>
        <p:spPr>
          <a:xfrm>
            <a:off x="683569" y="893440"/>
            <a:ext cx="7920880" cy="51998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srcRect r="38898" b="28310"/>
          <a:stretch/>
        </p:blipFill>
        <p:spPr>
          <a:xfrm>
            <a:off x="654424" y="849049"/>
            <a:ext cx="7950024" cy="524424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418672" y="849049"/>
            <a:ext cx="8421528" cy="5244247"/>
          </a:xfrm>
          <a:prstGeom prst="rect">
            <a:avLst/>
          </a:prstGeom>
        </p:spPr>
      </p:pic>
      <p:grpSp>
        <p:nvGrpSpPr>
          <p:cNvPr id="3" name="Group 2"/>
          <p:cNvGrpSpPr/>
          <p:nvPr/>
        </p:nvGrpSpPr>
        <p:grpSpPr>
          <a:xfrm>
            <a:off x="0" y="5311539"/>
            <a:ext cx="8808475" cy="1543757"/>
            <a:chOff x="0" y="5311539"/>
            <a:chExt cx="8808475" cy="1543757"/>
          </a:xfrm>
        </p:grpSpPr>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0851" y="5311539"/>
              <a:ext cx="1437624" cy="1543757"/>
            </a:xfrm>
            <a:prstGeom prst="rect">
              <a:avLst/>
            </a:prstGeom>
          </p:spPr>
        </p:pic>
        <p:sp>
          <p:nvSpPr>
            <p:cNvPr id="2" name="Rectangle 1"/>
            <p:cNvSpPr/>
            <p:nvPr/>
          </p:nvSpPr>
          <p:spPr>
            <a:xfrm>
              <a:off x="0" y="6237312"/>
              <a:ext cx="8586168" cy="400110"/>
            </a:xfrm>
            <a:prstGeom prst="rect">
              <a:avLst/>
            </a:prstGeom>
          </p:spPr>
          <p:txBody>
            <a:bodyPr wrap="square">
              <a:spAutoFit/>
            </a:bodyPr>
            <a:lstStyle/>
            <a:p>
              <a:r>
                <a:rPr lang="ga-IE" sz="2000" b="1" i="1" dirty="0">
                  <a:solidFill>
                    <a:schemeClr val="accent6">
                      <a:lumMod val="50000"/>
                    </a:schemeClr>
                  </a:solidFill>
                  <a:effectLst>
                    <a:outerShdw blurRad="38100" dist="38100" dir="2700000" algn="tl">
                      <a:srgbClr val="000000">
                        <a:alpha val="43137"/>
                      </a:srgbClr>
                    </a:outerShdw>
                  </a:effectLst>
                  <a:latin typeface="+mn-lt"/>
                </a:rPr>
                <a:t>Glaine ár gcroí</a:t>
              </a:r>
              <a:r>
                <a:rPr lang="ga-IE" sz="2000" b="1" dirty="0">
                  <a:solidFill>
                    <a:schemeClr val="accent6">
                      <a:lumMod val="50000"/>
                    </a:schemeClr>
                  </a:solidFill>
                  <a:effectLst>
                    <a:outerShdw blurRad="38100" dist="38100" dir="2700000" algn="tl">
                      <a:srgbClr val="000000">
                        <a:alpha val="43137"/>
                      </a:srgbClr>
                    </a:outerShdw>
                  </a:effectLst>
                  <a:latin typeface="+mn-lt"/>
                </a:rPr>
                <a:t> - </a:t>
              </a:r>
              <a:r>
                <a:rPr lang="ga-IE" sz="2000" b="1" i="1" dirty="0">
                  <a:solidFill>
                    <a:schemeClr val="accent6">
                      <a:lumMod val="50000"/>
                    </a:schemeClr>
                  </a:solidFill>
                  <a:effectLst>
                    <a:outerShdw blurRad="38100" dist="38100" dir="2700000" algn="tl">
                      <a:srgbClr val="000000">
                        <a:alpha val="43137"/>
                      </a:srgbClr>
                    </a:outerShdw>
                  </a:effectLst>
                  <a:latin typeface="+mn-lt"/>
                </a:rPr>
                <a:t>Neart ár ngéag - </a:t>
              </a:r>
              <a:r>
                <a:rPr lang="ga-IE" sz="2000" b="1" dirty="0">
                  <a:solidFill>
                    <a:schemeClr val="accent6">
                      <a:lumMod val="50000"/>
                    </a:schemeClr>
                  </a:solidFill>
                  <a:effectLst>
                    <a:outerShdw blurRad="38100" dist="38100" dir="2700000" algn="tl">
                      <a:srgbClr val="000000">
                        <a:alpha val="43137"/>
                      </a:srgbClr>
                    </a:outerShdw>
                  </a:effectLst>
                  <a:latin typeface="+mn-lt"/>
                </a:rPr>
                <a:t> </a:t>
              </a:r>
              <a:r>
                <a:rPr lang="ga-IE" sz="2000" b="1" i="1" dirty="0">
                  <a:solidFill>
                    <a:schemeClr val="accent6">
                      <a:lumMod val="50000"/>
                    </a:schemeClr>
                  </a:solidFill>
                  <a:effectLst>
                    <a:outerShdw blurRad="38100" dist="38100" dir="2700000" algn="tl">
                      <a:srgbClr val="000000">
                        <a:alpha val="43137"/>
                      </a:srgbClr>
                    </a:outerShdw>
                  </a:effectLst>
                  <a:latin typeface="+mn-lt"/>
                </a:rPr>
                <a:t>Beart de réir ár mbriathar</a:t>
              </a:r>
            </a:p>
          </p:txBody>
        </p:sp>
      </p:grpSp>
    </p:spTree>
    <p:custDataLst>
      <p:tags r:id="rId1"/>
    </p:custDataLst>
    <p:extLst>
      <p:ext uri="{BB962C8B-B14F-4D97-AF65-F5344CB8AC3E}">
        <p14:creationId xmlns:p14="http://schemas.microsoft.com/office/powerpoint/2010/main" val="22170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6618</TotalTime>
  <Words>419</Words>
  <Application>Microsoft Office PowerPoint</Application>
  <PresentationFormat>On-screen Show (4:3)</PresentationFormat>
  <Paragraphs>55</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Microsoft YaHei</vt:lpstr>
      <vt:lpstr>Arial</vt:lpstr>
      <vt:lpstr>Calibri</vt:lpstr>
      <vt:lpstr>Calibri Light</vt:lpstr>
      <vt:lpstr>Office Theme</vt:lpstr>
      <vt:lpstr>zón na neasfhorbartha “an rud a dhéanann páiste le cuidiú inniu, déanfaidh siad é ar a gconlán féin amárach”</vt:lpstr>
      <vt:lpstr>Educational Policy Institute</vt:lpstr>
      <vt:lpstr>an carr a chur roimh an chapall</vt:lpstr>
      <vt:lpstr>Ní fiú scéal gan údar!</vt:lpstr>
      <vt:lpstr>comhthéacs sainiúil an tumoideachais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Fearghal Mac Bhloscaidh</dc:creator>
  <cp:lastModifiedBy>Fearghal Mac Bhloscaidh</cp:lastModifiedBy>
  <cp:revision>212</cp:revision>
  <cp:lastPrinted>2015-01-16T15:36:41Z</cp:lastPrinted>
  <dcterms:created xsi:type="dcterms:W3CDTF">2010-08-11T13:15:02Z</dcterms:created>
  <dcterms:modified xsi:type="dcterms:W3CDTF">2016-09-25T21:50:16Z</dcterms:modified>
</cp:coreProperties>
</file>