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4" r:id="rId3"/>
    <p:sldId id="257" r:id="rId4"/>
    <p:sldId id="259" r:id="rId5"/>
    <p:sldId id="268" r:id="rId6"/>
    <p:sldId id="260" r:id="rId7"/>
    <p:sldId id="261" r:id="rId8"/>
    <p:sldId id="262" r:id="rId9"/>
    <p:sldId id="265" r:id="rId10"/>
    <p:sldId id="266" r:id="rId11"/>
    <p:sldId id="267" r:id="rId12"/>
    <p:sldId id="25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1B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3" d="100"/>
          <a:sy n="73"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06D8BB37-67E1-420F-B488-3DE93FA3DF1F}" type="datetimeFigureOut">
              <a:rPr lang="en-US" dirty="0"/>
              <a:t>8/26/2021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B96382-B15D-466F-9E7D-0603461872B7}" type="datetimeFigureOut">
              <a:rPr lang="en-US" dirty="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672AE-FC7B-40BA-8844-0693A2434617}" type="datetimeFigureOut">
              <a:rPr lang="en-US" dirty="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68EC8D-9508-4A2C-8FBC-4C089BA52EE5}" type="datetimeFigureOut">
              <a:rPr lang="en-US" dirty="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7A1C89-C29A-4D79-B5A1-1F424905E9A1}" type="datetimeFigureOut">
              <a:rPr lang="en-US" dirty="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ECC248-0691-4AB1-BB8B-882D656FF160}" type="datetimeFigureOut">
              <a:rPr lang="en-US" dirty="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E54B09-E178-460F-B46D-023FA9745608}" type="datetimeFigureOut">
              <a:rPr lang="en-US" dirty="0"/>
              <a:t>8/26/2021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D62E06-21B3-4A3D-A6C8-F0DFEB8AB04D}" type="datetimeFigureOut">
              <a:rPr lang="en-US" dirty="0"/>
              <a:t>8/26/2021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7CC01-41FD-4607-B8B1-976991065B2D}" type="datetimeFigureOut">
              <a:rPr lang="en-US" dirty="0"/>
              <a:t>8/26/2021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D6740A7-C153-476A-BA27-5BE657EA7C21}" type="datetimeFigureOut">
              <a:rPr lang="en-US" dirty="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C86C2EC-F3EA-4AFE-88D7-51A6BBFDBA8B}" type="datetimeFigureOut">
              <a:rPr lang="en-US" dirty="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BF2EAB5F-78EB-45CA-9E26-D1BAA0AA6EEC}" type="datetimeFigureOut">
              <a:rPr lang="en-US" dirty="0"/>
              <a:t>8/26/2021</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4311" y="118872"/>
            <a:ext cx="9418320" cy="4041648"/>
          </a:xfrm>
        </p:spPr>
        <p:txBody>
          <a:bodyPr/>
          <a:lstStyle/>
          <a:p>
            <a:pPr algn="ctr"/>
            <a:r>
              <a:rPr lang="en-GB" dirty="0" smtClean="0">
                <a:latin typeface="Comic Sans MS" panose="030F0702030302020204" pitchFamily="66" charset="0"/>
              </a:rPr>
              <a:t>The Magenta </a:t>
            </a:r>
            <a:r>
              <a:rPr lang="en-GB" dirty="0" err="1" smtClean="0">
                <a:latin typeface="Comic Sans MS" panose="030F0702030302020204" pitchFamily="66" charset="0"/>
              </a:rPr>
              <a:t>Princip</a:t>
            </a:r>
            <a:r>
              <a:rPr lang="ga-IE" dirty="0" smtClean="0">
                <a:latin typeface="Comic Sans MS" panose="030F0702030302020204" pitchFamily="66" charset="0"/>
              </a:rPr>
              <a:t>le</a:t>
            </a:r>
            <a:r>
              <a:rPr lang="en-GB" dirty="0" smtClean="0">
                <a:latin typeface="Comic Sans MS" panose="030F0702030302020204" pitchFamily="66" charset="0"/>
              </a:rPr>
              <a:t>s </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7628710" y="928126"/>
            <a:ext cx="3247426" cy="4577870"/>
          </a:xfrm>
          <a:prstGeom prst="rect">
            <a:avLst/>
          </a:prstGeom>
        </p:spPr>
      </p:pic>
    </p:spTree>
    <p:extLst>
      <p:ext uri="{BB962C8B-B14F-4D97-AF65-F5344CB8AC3E}">
        <p14:creationId xmlns:p14="http://schemas.microsoft.com/office/powerpoint/2010/main" val="2114965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18702"/>
            <a:ext cx="9692640" cy="1428929"/>
          </a:xfrm>
        </p:spPr>
        <p:txBody>
          <a:bodyPr/>
          <a:lstStyle/>
          <a:p>
            <a:r>
              <a:rPr lang="en-GB" dirty="0" smtClean="0">
                <a:solidFill>
                  <a:srgbClr val="E51B81"/>
                </a:solidFill>
                <a:latin typeface="Comic Sans MS" panose="030F0702030302020204" pitchFamily="66" charset="0"/>
                <a:ea typeface="Adobe Gothic Std B" panose="020B0800000000000000" pitchFamily="34" charset="-128"/>
              </a:rPr>
              <a:t>Cur </a:t>
            </a:r>
            <a:r>
              <a:rPr lang="en-GB" dirty="0" err="1" smtClean="0">
                <a:solidFill>
                  <a:srgbClr val="E51B81"/>
                </a:solidFill>
                <a:latin typeface="Comic Sans MS" panose="030F0702030302020204" pitchFamily="66" charset="0"/>
                <a:ea typeface="Adobe Gothic Std B" panose="020B0800000000000000" pitchFamily="34" charset="-128"/>
              </a:rPr>
              <a:t>i</a:t>
            </a:r>
            <a:r>
              <a:rPr lang="en-GB" dirty="0" smtClean="0">
                <a:solidFill>
                  <a:srgbClr val="E51B81"/>
                </a:solidFill>
                <a:latin typeface="Comic Sans MS" panose="030F0702030302020204" pitchFamily="66" charset="0"/>
                <a:ea typeface="Adobe Gothic Std B" panose="020B0800000000000000" pitchFamily="34" charset="-128"/>
              </a:rPr>
              <a:t> </a:t>
            </a:r>
            <a:r>
              <a:rPr lang="ga-IE" dirty="0" smtClean="0">
                <a:solidFill>
                  <a:srgbClr val="E51B81"/>
                </a:solidFill>
                <a:latin typeface="Comic Sans MS" panose="030F0702030302020204" pitchFamily="66" charset="0"/>
                <a:ea typeface="Adobe Gothic Std B" panose="020B0800000000000000" pitchFamily="34" charset="-128"/>
              </a:rPr>
              <a:t>gcomparáid</a:t>
            </a:r>
            <a:r>
              <a:rPr lang="en-GB" dirty="0" smtClean="0">
                <a:solidFill>
                  <a:srgbClr val="E51B81"/>
                </a:solidFill>
                <a:latin typeface="Comic Sans MS" panose="030F0702030302020204" pitchFamily="66" charset="0"/>
                <a:ea typeface="Adobe Gothic Std B" panose="020B0800000000000000" pitchFamily="34" charset="-128"/>
              </a:rPr>
              <a:t>/Compare</a:t>
            </a:r>
            <a:endParaRPr lang="en-GB" dirty="0">
              <a:solidFill>
                <a:srgbClr val="E51B81"/>
              </a:solidFill>
              <a:latin typeface="Comic Sans MS" panose="030F0702030302020204" pitchFamily="66" charset="0"/>
            </a:endParaRPr>
          </a:p>
        </p:txBody>
      </p:sp>
      <p:pic>
        <p:nvPicPr>
          <p:cNvPr id="5" name="Content Placeholder 4"/>
          <p:cNvPicPr>
            <a:picLocks noGrp="1" noChangeAspect="1"/>
          </p:cNvPicPr>
          <p:nvPr>
            <p:ph idx="1"/>
          </p:nvPr>
        </p:nvPicPr>
        <p:blipFill>
          <a:blip r:embed="rId2"/>
          <a:stretch>
            <a:fillRect/>
          </a:stretch>
        </p:blipFill>
        <p:spPr>
          <a:xfrm>
            <a:off x="2334981" y="2050738"/>
            <a:ext cx="6159092" cy="3461130"/>
          </a:xfrm>
          <a:prstGeom prst="rect">
            <a:avLst/>
          </a:prstGeom>
        </p:spPr>
      </p:pic>
      <p:pic>
        <p:nvPicPr>
          <p:cNvPr id="6" name="Picture 5"/>
          <p:cNvPicPr>
            <a:picLocks noChangeAspect="1"/>
          </p:cNvPicPr>
          <p:nvPr/>
        </p:nvPicPr>
        <p:blipFill>
          <a:blip r:embed="rId3"/>
          <a:stretch>
            <a:fillRect/>
          </a:stretch>
        </p:blipFill>
        <p:spPr>
          <a:xfrm>
            <a:off x="7894597" y="-232556"/>
            <a:ext cx="3639627" cy="3560373"/>
          </a:xfrm>
          <a:prstGeom prst="rect">
            <a:avLst/>
          </a:prstGeom>
        </p:spPr>
      </p:pic>
      <p:sp>
        <p:nvSpPr>
          <p:cNvPr id="7" name="TextBox 6"/>
          <p:cNvSpPr txBox="1"/>
          <p:nvPr/>
        </p:nvSpPr>
        <p:spPr>
          <a:xfrm>
            <a:off x="8377209" y="6093986"/>
            <a:ext cx="2899955" cy="400110"/>
          </a:xfrm>
          <a:prstGeom prst="rect">
            <a:avLst/>
          </a:prstGeom>
          <a:noFill/>
        </p:spPr>
        <p:txBody>
          <a:bodyPr wrap="square" rtlCol="0">
            <a:spAutoFit/>
          </a:bodyPr>
          <a:lstStyle/>
          <a:p>
            <a:pPr algn="ctr"/>
            <a:r>
              <a:rPr lang="ga-IE" sz="2000" dirty="0" smtClean="0">
                <a:latin typeface="Comic Sans MS" panose="030F0702030302020204" pitchFamily="66" charset="0"/>
              </a:rPr>
              <a:t>@</a:t>
            </a:r>
            <a:r>
              <a:rPr lang="ga-IE" sz="2000" dirty="0" err="1" smtClean="0">
                <a:latin typeface="Comic Sans MS" panose="030F0702030302020204" pitchFamily="66" charset="0"/>
              </a:rPr>
              <a:t>RoinnAnMatamaitice</a:t>
            </a:r>
            <a:endParaRPr lang="en-GB" sz="2000" dirty="0">
              <a:latin typeface="Comic Sans MS" panose="030F0702030302020204" pitchFamily="66" charset="0"/>
            </a:endParaRPr>
          </a:p>
        </p:txBody>
      </p:sp>
      <p:sp>
        <p:nvSpPr>
          <p:cNvPr id="8" name="TextBox 7"/>
          <p:cNvSpPr txBox="1"/>
          <p:nvPr/>
        </p:nvSpPr>
        <p:spPr>
          <a:xfrm rot="1309532">
            <a:off x="9706480" y="600284"/>
            <a:ext cx="914400" cy="369332"/>
          </a:xfrm>
          <a:prstGeom prst="rect">
            <a:avLst/>
          </a:prstGeom>
          <a:noFill/>
        </p:spPr>
        <p:txBody>
          <a:bodyPr wrap="square" rtlCol="0">
            <a:spAutoFit/>
          </a:bodyPr>
          <a:lstStyle/>
          <a:p>
            <a:r>
              <a:rPr lang="ga-IE" dirty="0" smtClean="0">
                <a:latin typeface="Comic Sans MS" panose="030F0702030302020204" pitchFamily="66" charset="0"/>
              </a:rPr>
              <a:t>Míniú: </a:t>
            </a:r>
            <a:endParaRPr lang="en-GB" dirty="0">
              <a:latin typeface="Comic Sans MS" panose="030F0702030302020204" pitchFamily="66" charset="0"/>
            </a:endParaRPr>
          </a:p>
        </p:txBody>
      </p:sp>
      <p:pic>
        <p:nvPicPr>
          <p:cNvPr id="9" name="Picture 8"/>
          <p:cNvPicPr>
            <a:picLocks noChangeAspect="1"/>
          </p:cNvPicPr>
          <p:nvPr/>
        </p:nvPicPr>
        <p:blipFill>
          <a:blip r:embed="rId4">
            <a:clrChange>
              <a:clrFrom>
                <a:srgbClr val="DEDEDE"/>
              </a:clrFrom>
              <a:clrTo>
                <a:srgbClr val="DEDEDE">
                  <a:alpha val="0"/>
                </a:srgbClr>
              </a:clrTo>
            </a:clrChange>
          </a:blip>
          <a:stretch>
            <a:fillRect/>
          </a:stretch>
        </p:blipFill>
        <p:spPr>
          <a:xfrm rot="20758756">
            <a:off x="241474" y="4172973"/>
            <a:ext cx="2492001" cy="2299847"/>
          </a:xfrm>
          <a:prstGeom prst="rect">
            <a:avLst/>
          </a:prstGeom>
        </p:spPr>
      </p:pic>
      <p:sp>
        <p:nvSpPr>
          <p:cNvPr id="10" name="TextBox 9"/>
          <p:cNvSpPr txBox="1"/>
          <p:nvPr/>
        </p:nvSpPr>
        <p:spPr>
          <a:xfrm rot="20365064">
            <a:off x="440509" y="4439520"/>
            <a:ext cx="1595587" cy="369332"/>
          </a:xfrm>
          <a:prstGeom prst="rect">
            <a:avLst/>
          </a:prstGeom>
          <a:noFill/>
        </p:spPr>
        <p:txBody>
          <a:bodyPr wrap="square" rtlCol="0">
            <a:spAutoFit/>
          </a:bodyPr>
          <a:lstStyle/>
          <a:p>
            <a:r>
              <a:rPr lang="ga-IE" dirty="0" smtClean="0">
                <a:latin typeface="Comic Sans MS" panose="030F0702030302020204" pitchFamily="66" charset="0"/>
              </a:rPr>
              <a:t>Samplaí Eile: </a:t>
            </a:r>
            <a:endParaRPr lang="en-GB" dirty="0">
              <a:latin typeface="Comic Sans MS" panose="030F0702030302020204" pitchFamily="66" charset="0"/>
            </a:endParaRPr>
          </a:p>
        </p:txBody>
      </p:sp>
      <p:sp>
        <p:nvSpPr>
          <p:cNvPr id="11" name="TextBox 10"/>
          <p:cNvSpPr txBox="1"/>
          <p:nvPr/>
        </p:nvSpPr>
        <p:spPr>
          <a:xfrm rot="1248603">
            <a:off x="8664478" y="989780"/>
            <a:ext cx="1983105" cy="1323439"/>
          </a:xfrm>
          <a:prstGeom prst="rect">
            <a:avLst/>
          </a:prstGeom>
          <a:noFill/>
        </p:spPr>
        <p:txBody>
          <a:bodyPr wrap="square" rtlCol="0">
            <a:spAutoFit/>
          </a:bodyPr>
          <a:lstStyle/>
          <a:p>
            <a:r>
              <a:rPr lang="ga-IE" sz="1600" dirty="0" smtClean="0">
                <a:latin typeface="Comic Sans MS" panose="030F0702030302020204" pitchFamily="66" charset="0"/>
              </a:rPr>
              <a:t>Roghnaigh an ceist is deacra/fusa chun díospóireacht a thoiseacht leis an rang.</a:t>
            </a:r>
            <a:endParaRPr lang="en-GB" sz="1600" dirty="0">
              <a:latin typeface="Comic Sans MS" panose="030F0702030302020204" pitchFamily="66" charset="0"/>
            </a:endParaRPr>
          </a:p>
        </p:txBody>
      </p:sp>
      <p:sp>
        <p:nvSpPr>
          <p:cNvPr id="13" name="TextBox 12"/>
          <p:cNvSpPr txBox="1"/>
          <p:nvPr/>
        </p:nvSpPr>
        <p:spPr>
          <a:xfrm rot="20153985">
            <a:off x="495922" y="4804404"/>
            <a:ext cx="1983105" cy="1077218"/>
          </a:xfrm>
          <a:prstGeom prst="rect">
            <a:avLst/>
          </a:prstGeom>
          <a:noFill/>
        </p:spPr>
        <p:txBody>
          <a:bodyPr wrap="square" rtlCol="0">
            <a:spAutoFit/>
          </a:bodyPr>
          <a:lstStyle/>
          <a:p>
            <a:pPr marL="285750" indent="-285750">
              <a:buFont typeface="Arial" panose="020B0604020202020204" pitchFamily="34" charset="0"/>
              <a:buChar char="•"/>
            </a:pPr>
            <a:r>
              <a:rPr lang="ga-IE" sz="1600" dirty="0" smtClean="0">
                <a:latin typeface="Comic Sans MS" panose="030F0702030302020204" pitchFamily="66" charset="0"/>
              </a:rPr>
              <a:t>Leáráid </a:t>
            </a:r>
            <a:r>
              <a:rPr lang="en-GB" sz="1600" dirty="0" smtClean="0">
                <a:latin typeface="Comic Sans MS" panose="030F0702030302020204" pitchFamily="66" charset="0"/>
              </a:rPr>
              <a:t>Venn</a:t>
            </a:r>
          </a:p>
          <a:p>
            <a:pPr marL="285750" indent="-285750">
              <a:buFont typeface="Arial" panose="020B0604020202020204" pitchFamily="34" charset="0"/>
              <a:buChar char="•"/>
            </a:pPr>
            <a:r>
              <a:rPr lang="ga-IE" sz="1600" dirty="0" smtClean="0">
                <a:latin typeface="Comic Sans MS" panose="030F0702030302020204" pitchFamily="66" charset="0"/>
              </a:rPr>
              <a:t>Graif </a:t>
            </a:r>
          </a:p>
          <a:p>
            <a:pPr marL="285750" indent="-285750">
              <a:buFont typeface="Arial" panose="020B0604020202020204" pitchFamily="34" charset="0"/>
              <a:buChar char="•"/>
            </a:pPr>
            <a:r>
              <a:rPr lang="ga-IE" sz="1600" dirty="0" smtClean="0">
                <a:latin typeface="Comic Sans MS" panose="030F0702030302020204" pitchFamily="66" charset="0"/>
              </a:rPr>
              <a:t>Díospóireacht</a:t>
            </a:r>
          </a:p>
          <a:p>
            <a:pPr marL="285750" indent="-285750">
              <a:buFont typeface="Arial" panose="020B0604020202020204" pitchFamily="34" charset="0"/>
              <a:buChar char="•"/>
            </a:pPr>
            <a:endParaRPr lang="ga-IE" sz="1600" dirty="0" smtClean="0">
              <a:latin typeface="Comic Sans MS" panose="030F0702030302020204" pitchFamily="66" charset="0"/>
            </a:endParaRPr>
          </a:p>
        </p:txBody>
      </p:sp>
    </p:spTree>
    <p:extLst>
      <p:ext uri="{BB962C8B-B14F-4D97-AF65-F5344CB8AC3E}">
        <p14:creationId xmlns:p14="http://schemas.microsoft.com/office/powerpoint/2010/main" val="749418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31" y="345276"/>
            <a:ext cx="9125712" cy="809662"/>
          </a:xfrm>
        </p:spPr>
        <p:txBody>
          <a:bodyPr/>
          <a:lstStyle/>
          <a:p>
            <a:r>
              <a:rPr lang="en-GB" dirty="0" smtClean="0">
                <a:solidFill>
                  <a:srgbClr val="E51B81"/>
                </a:solidFill>
                <a:latin typeface="Comic Sans MS" panose="030F0702030302020204" pitchFamily="66" charset="0"/>
              </a:rPr>
              <a:t>Cu</a:t>
            </a:r>
            <a:r>
              <a:rPr lang="ga-IE" dirty="0" smtClean="0">
                <a:solidFill>
                  <a:srgbClr val="E51B81"/>
                </a:solidFill>
                <a:latin typeface="Comic Sans MS" panose="030F0702030302020204" pitchFamily="66" charset="0"/>
              </a:rPr>
              <a:t>i</a:t>
            </a:r>
            <a:r>
              <a:rPr lang="en-GB" dirty="0" smtClean="0">
                <a:solidFill>
                  <a:srgbClr val="E51B81"/>
                </a:solidFill>
                <a:latin typeface="Comic Sans MS" panose="030F0702030302020204" pitchFamily="66" charset="0"/>
              </a:rPr>
              <a:t>r </a:t>
            </a:r>
            <a:r>
              <a:rPr lang="en-GB" dirty="0" smtClean="0">
                <a:solidFill>
                  <a:srgbClr val="E51B81"/>
                </a:solidFill>
                <a:latin typeface="Comic Sans MS" panose="030F0702030302020204" pitchFamily="66" charset="0"/>
              </a:rPr>
              <a:t>le/Add</a:t>
            </a:r>
            <a:endParaRPr lang="en-GB" dirty="0">
              <a:solidFill>
                <a:srgbClr val="E51B81"/>
              </a:solidFill>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7881534" y="-219176"/>
            <a:ext cx="3639627" cy="3560373"/>
          </a:xfrm>
          <a:prstGeom prst="rect">
            <a:avLst/>
          </a:prstGeom>
        </p:spPr>
      </p:pic>
      <p:sp>
        <p:nvSpPr>
          <p:cNvPr id="6" name="TextBox 5"/>
          <p:cNvSpPr txBox="1"/>
          <p:nvPr/>
        </p:nvSpPr>
        <p:spPr>
          <a:xfrm>
            <a:off x="8251369" y="6093986"/>
            <a:ext cx="2899955" cy="400110"/>
          </a:xfrm>
          <a:prstGeom prst="rect">
            <a:avLst/>
          </a:prstGeom>
          <a:noFill/>
        </p:spPr>
        <p:txBody>
          <a:bodyPr wrap="square" rtlCol="0">
            <a:spAutoFit/>
          </a:bodyPr>
          <a:lstStyle/>
          <a:p>
            <a:pPr algn="ctr"/>
            <a:r>
              <a:rPr lang="ga-IE" sz="2000" dirty="0" smtClean="0">
                <a:latin typeface="Comic Sans MS" panose="030F0702030302020204" pitchFamily="66" charset="0"/>
              </a:rPr>
              <a:t>@</a:t>
            </a:r>
            <a:r>
              <a:rPr lang="ga-IE" sz="2000" dirty="0" err="1" smtClean="0">
                <a:latin typeface="Comic Sans MS" panose="030F0702030302020204" pitchFamily="66" charset="0"/>
              </a:rPr>
              <a:t>RoinnDrámaíochta</a:t>
            </a:r>
            <a:endParaRPr lang="en-GB" sz="2000" dirty="0">
              <a:latin typeface="Comic Sans MS" panose="030F0702030302020204" pitchFamily="66" charset="0"/>
            </a:endParaRPr>
          </a:p>
        </p:txBody>
      </p:sp>
      <p:pic>
        <p:nvPicPr>
          <p:cNvPr id="7" name="Picture 6"/>
          <p:cNvPicPr>
            <a:picLocks noChangeAspect="1"/>
          </p:cNvPicPr>
          <p:nvPr/>
        </p:nvPicPr>
        <p:blipFill>
          <a:blip r:embed="rId3"/>
          <a:stretch>
            <a:fillRect/>
          </a:stretch>
        </p:blipFill>
        <p:spPr>
          <a:xfrm>
            <a:off x="1238302" y="1093103"/>
            <a:ext cx="6907740" cy="3567377"/>
          </a:xfrm>
          <a:prstGeom prst="rect">
            <a:avLst/>
          </a:prstGeom>
        </p:spPr>
      </p:pic>
      <p:sp>
        <p:nvSpPr>
          <p:cNvPr id="8" name="TextBox 7"/>
          <p:cNvSpPr txBox="1"/>
          <p:nvPr/>
        </p:nvSpPr>
        <p:spPr>
          <a:xfrm rot="1309532">
            <a:off x="9706480" y="600284"/>
            <a:ext cx="914400" cy="369332"/>
          </a:xfrm>
          <a:prstGeom prst="rect">
            <a:avLst/>
          </a:prstGeom>
          <a:noFill/>
        </p:spPr>
        <p:txBody>
          <a:bodyPr wrap="square" rtlCol="0">
            <a:spAutoFit/>
          </a:bodyPr>
          <a:lstStyle/>
          <a:p>
            <a:r>
              <a:rPr lang="ga-IE" dirty="0" smtClean="0">
                <a:latin typeface="Comic Sans MS" panose="030F0702030302020204" pitchFamily="66" charset="0"/>
              </a:rPr>
              <a:t>Míniú: </a:t>
            </a:r>
            <a:endParaRPr lang="en-GB" dirty="0">
              <a:latin typeface="Comic Sans MS" panose="030F0702030302020204" pitchFamily="66" charset="0"/>
            </a:endParaRPr>
          </a:p>
        </p:txBody>
      </p:sp>
      <p:pic>
        <p:nvPicPr>
          <p:cNvPr id="9" name="Picture 8"/>
          <p:cNvPicPr>
            <a:picLocks noChangeAspect="1"/>
          </p:cNvPicPr>
          <p:nvPr/>
        </p:nvPicPr>
        <p:blipFill>
          <a:blip r:embed="rId4">
            <a:clrChange>
              <a:clrFrom>
                <a:srgbClr val="DEDEDE"/>
              </a:clrFrom>
              <a:clrTo>
                <a:srgbClr val="DEDEDE">
                  <a:alpha val="0"/>
                </a:srgbClr>
              </a:clrTo>
            </a:clrChange>
          </a:blip>
          <a:stretch>
            <a:fillRect/>
          </a:stretch>
        </p:blipFill>
        <p:spPr>
          <a:xfrm rot="20758756">
            <a:off x="136971" y="4258383"/>
            <a:ext cx="2492001" cy="2299847"/>
          </a:xfrm>
          <a:prstGeom prst="rect">
            <a:avLst/>
          </a:prstGeom>
        </p:spPr>
      </p:pic>
      <p:sp>
        <p:nvSpPr>
          <p:cNvPr id="10" name="TextBox 9"/>
          <p:cNvSpPr txBox="1"/>
          <p:nvPr/>
        </p:nvSpPr>
        <p:spPr>
          <a:xfrm rot="20365064">
            <a:off x="309881" y="4475814"/>
            <a:ext cx="1595587" cy="369332"/>
          </a:xfrm>
          <a:prstGeom prst="rect">
            <a:avLst/>
          </a:prstGeom>
          <a:noFill/>
        </p:spPr>
        <p:txBody>
          <a:bodyPr wrap="square" rtlCol="0">
            <a:spAutoFit/>
          </a:bodyPr>
          <a:lstStyle/>
          <a:p>
            <a:r>
              <a:rPr lang="ga-IE" dirty="0" smtClean="0">
                <a:latin typeface="Comic Sans MS" panose="030F0702030302020204" pitchFamily="66" charset="0"/>
              </a:rPr>
              <a:t>Samplaí Eile: </a:t>
            </a:r>
            <a:endParaRPr lang="en-GB" dirty="0">
              <a:latin typeface="Comic Sans MS" panose="030F0702030302020204" pitchFamily="66" charset="0"/>
            </a:endParaRPr>
          </a:p>
        </p:txBody>
      </p:sp>
      <p:sp>
        <p:nvSpPr>
          <p:cNvPr id="11" name="TextBox 10"/>
          <p:cNvSpPr txBox="1"/>
          <p:nvPr/>
        </p:nvSpPr>
        <p:spPr>
          <a:xfrm rot="1248603">
            <a:off x="8709794" y="1021904"/>
            <a:ext cx="1983105" cy="1077218"/>
          </a:xfrm>
          <a:prstGeom prst="rect">
            <a:avLst/>
          </a:prstGeom>
          <a:noFill/>
        </p:spPr>
        <p:txBody>
          <a:bodyPr wrap="square" rtlCol="0">
            <a:spAutoFit/>
          </a:bodyPr>
          <a:lstStyle/>
          <a:p>
            <a:r>
              <a:rPr lang="ga-IE" sz="1600" dirty="0" smtClean="0">
                <a:latin typeface="Comic Sans MS" panose="030F0702030302020204" pitchFamily="66" charset="0"/>
              </a:rPr>
              <a:t>Daltaí ag tabhairt níos mó eolais ná mar atá os a gcomhair. </a:t>
            </a:r>
            <a:endParaRPr lang="en-GB" sz="1600" dirty="0">
              <a:latin typeface="Comic Sans MS" panose="030F0702030302020204" pitchFamily="66" charset="0"/>
            </a:endParaRPr>
          </a:p>
        </p:txBody>
      </p:sp>
      <p:sp>
        <p:nvSpPr>
          <p:cNvPr id="12" name="TextBox 11"/>
          <p:cNvSpPr txBox="1"/>
          <p:nvPr/>
        </p:nvSpPr>
        <p:spPr>
          <a:xfrm rot="20126979">
            <a:off x="391419" y="5010639"/>
            <a:ext cx="1983105" cy="338554"/>
          </a:xfrm>
          <a:prstGeom prst="rect">
            <a:avLst/>
          </a:prstGeom>
          <a:noFill/>
        </p:spPr>
        <p:txBody>
          <a:bodyPr wrap="square" rtlCol="0">
            <a:spAutoFit/>
          </a:bodyPr>
          <a:lstStyle/>
          <a:p>
            <a:endParaRPr lang="en-GB" sz="1600" dirty="0">
              <a:latin typeface="Comic Sans MS" panose="030F0702030302020204" pitchFamily="66" charset="0"/>
            </a:endParaRPr>
          </a:p>
        </p:txBody>
      </p:sp>
      <p:sp>
        <p:nvSpPr>
          <p:cNvPr id="13" name="TextBox 12"/>
          <p:cNvSpPr txBox="1"/>
          <p:nvPr/>
        </p:nvSpPr>
        <p:spPr>
          <a:xfrm rot="20234729">
            <a:off x="391417" y="4731658"/>
            <a:ext cx="1983105" cy="1569660"/>
          </a:xfrm>
          <a:prstGeom prst="rect">
            <a:avLst/>
          </a:prstGeom>
          <a:noFill/>
        </p:spPr>
        <p:txBody>
          <a:bodyPr wrap="square" rtlCol="0">
            <a:spAutoFit/>
          </a:bodyPr>
          <a:lstStyle/>
          <a:p>
            <a:pPr marL="285750" indent="-285750">
              <a:buFont typeface="Arial" panose="020B0604020202020204" pitchFamily="34" charset="0"/>
              <a:buChar char="•"/>
            </a:pPr>
            <a:r>
              <a:rPr lang="ga-IE" sz="1600" dirty="0" smtClean="0">
                <a:latin typeface="Comic Sans MS" panose="030F0702030302020204" pitchFamily="66" charset="0"/>
              </a:rPr>
              <a:t>Scileanna Infeireas </a:t>
            </a:r>
          </a:p>
          <a:p>
            <a:pPr marL="285750" indent="-285750">
              <a:buFont typeface="Arial" panose="020B0604020202020204" pitchFamily="34" charset="0"/>
              <a:buChar char="•"/>
            </a:pPr>
            <a:r>
              <a:rPr lang="ga-IE" sz="1600" dirty="0" smtClean="0">
                <a:latin typeface="Comic Sans MS" panose="030F0702030302020204" pitchFamily="66" charset="0"/>
              </a:rPr>
              <a:t>Suíochán Te </a:t>
            </a:r>
          </a:p>
          <a:p>
            <a:pPr marL="285750" indent="-285750">
              <a:buFont typeface="Arial" panose="020B0604020202020204" pitchFamily="34" charset="0"/>
              <a:buChar char="•"/>
            </a:pPr>
            <a:r>
              <a:rPr lang="ga-IE" sz="1600" dirty="0" smtClean="0">
                <a:latin typeface="Comic Sans MS" panose="030F0702030302020204" pitchFamily="66" charset="0"/>
              </a:rPr>
              <a:t>Dialann</a:t>
            </a:r>
          </a:p>
          <a:p>
            <a:pPr marL="285750" indent="-285750">
              <a:buFont typeface="Arial" panose="020B0604020202020204" pitchFamily="34" charset="0"/>
              <a:buChar char="•"/>
            </a:pPr>
            <a:r>
              <a:rPr lang="ga-IE" sz="1600" dirty="0" smtClean="0">
                <a:latin typeface="Comic Sans MS" panose="030F0702030302020204" pitchFamily="66" charset="0"/>
              </a:rPr>
              <a:t>Radharcanna/ Paragraif </a:t>
            </a:r>
            <a:endParaRPr lang="en-GB" sz="1600" dirty="0">
              <a:latin typeface="Comic Sans MS" panose="030F0702030302020204" pitchFamily="66" charset="0"/>
            </a:endParaRPr>
          </a:p>
        </p:txBody>
      </p:sp>
    </p:spTree>
    <p:extLst>
      <p:ext uri="{BB962C8B-B14F-4D97-AF65-F5344CB8AC3E}">
        <p14:creationId xmlns:p14="http://schemas.microsoft.com/office/powerpoint/2010/main" val="1881417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67" y="-421269"/>
            <a:ext cx="9692640" cy="1428929"/>
          </a:xfrm>
        </p:spPr>
        <p:txBody>
          <a:bodyPr/>
          <a:lstStyle/>
          <a:p>
            <a:r>
              <a:rPr lang="ga-IE" dirty="0" smtClean="0">
                <a:solidFill>
                  <a:srgbClr val="E51B81"/>
                </a:solidFill>
                <a:latin typeface="Comic Sans MS" panose="030F0702030302020204" pitchFamily="66" charset="0"/>
              </a:rPr>
              <a:t>Athraigh/</a:t>
            </a:r>
            <a:r>
              <a:rPr lang="ga-IE" dirty="0" err="1" smtClean="0">
                <a:solidFill>
                  <a:srgbClr val="E51B81"/>
                </a:solidFill>
                <a:latin typeface="Comic Sans MS" panose="030F0702030302020204" pitchFamily="66" charset="0"/>
              </a:rPr>
              <a:t>Change</a:t>
            </a:r>
            <a:endParaRPr lang="en-GB" dirty="0">
              <a:solidFill>
                <a:srgbClr val="E51B81"/>
              </a:solidFill>
              <a:latin typeface="Comic Sans MS" panose="030F0702030302020204" pitchFamily="66" charset="0"/>
            </a:endParaRPr>
          </a:p>
        </p:txBody>
      </p:sp>
      <p:sp>
        <p:nvSpPr>
          <p:cNvPr id="8" name="TextBox 7"/>
          <p:cNvSpPr txBox="1"/>
          <p:nvPr/>
        </p:nvSpPr>
        <p:spPr>
          <a:xfrm>
            <a:off x="8925747" y="6350687"/>
            <a:ext cx="2573383" cy="400110"/>
          </a:xfrm>
          <a:prstGeom prst="rect">
            <a:avLst/>
          </a:prstGeom>
          <a:noFill/>
        </p:spPr>
        <p:txBody>
          <a:bodyPr wrap="square" rtlCol="0">
            <a:spAutoFit/>
          </a:bodyPr>
          <a:lstStyle/>
          <a:p>
            <a:r>
              <a:rPr lang="ga-IE" sz="2000" dirty="0" smtClean="0">
                <a:latin typeface="Comic Sans MS" panose="030F0702030302020204" pitchFamily="66" charset="0"/>
              </a:rPr>
              <a:t>@</a:t>
            </a:r>
            <a:r>
              <a:rPr lang="ga-IE" sz="2000" dirty="0" err="1" smtClean="0">
                <a:latin typeface="Comic Sans MS" panose="030F0702030302020204" pitchFamily="66" charset="0"/>
              </a:rPr>
              <a:t>RoinnAnBhéarla</a:t>
            </a:r>
            <a:endParaRPr lang="ga-IE" sz="2000" dirty="0">
              <a:latin typeface="Comic Sans MS" panose="030F0702030302020204" pitchFamily="66" charset="0"/>
            </a:endParaRPr>
          </a:p>
        </p:txBody>
      </p:sp>
      <p:pic>
        <p:nvPicPr>
          <p:cNvPr id="9" name="Picture 8"/>
          <p:cNvPicPr>
            <a:picLocks noChangeAspect="1"/>
          </p:cNvPicPr>
          <p:nvPr/>
        </p:nvPicPr>
        <p:blipFill>
          <a:blip r:embed="rId2">
            <a:clrChange>
              <a:clrFrom>
                <a:srgbClr val="DEDEDE"/>
              </a:clrFrom>
              <a:clrTo>
                <a:srgbClr val="DEDEDE">
                  <a:alpha val="0"/>
                </a:srgbClr>
              </a:clrTo>
            </a:clrChange>
            <a:duotone>
              <a:schemeClr val="accent1">
                <a:shade val="45000"/>
                <a:satMod val="135000"/>
              </a:schemeClr>
              <a:prstClr val="white"/>
            </a:duotone>
          </a:blip>
          <a:stretch>
            <a:fillRect/>
          </a:stretch>
        </p:blipFill>
        <p:spPr>
          <a:xfrm rot="1764950">
            <a:off x="8442412" y="293910"/>
            <a:ext cx="2742791" cy="2531299"/>
          </a:xfrm>
          <a:prstGeom prst="rect">
            <a:avLst/>
          </a:prstGeom>
        </p:spPr>
      </p:pic>
      <p:pic>
        <p:nvPicPr>
          <p:cNvPr id="11" name="Picture 10"/>
          <p:cNvPicPr>
            <a:picLocks noChangeAspect="1"/>
          </p:cNvPicPr>
          <p:nvPr/>
        </p:nvPicPr>
        <p:blipFill>
          <a:blip r:embed="rId2">
            <a:clrChange>
              <a:clrFrom>
                <a:srgbClr val="DEDEDE"/>
              </a:clrFrom>
              <a:clrTo>
                <a:srgbClr val="DEDEDE">
                  <a:alpha val="0"/>
                </a:srgbClr>
              </a:clrTo>
            </a:clrChange>
          </a:blip>
          <a:stretch>
            <a:fillRect/>
          </a:stretch>
        </p:blipFill>
        <p:spPr>
          <a:xfrm rot="20758756">
            <a:off x="8868769" y="3322579"/>
            <a:ext cx="2294164" cy="2117265"/>
          </a:xfrm>
          <a:prstGeom prst="rect">
            <a:avLst/>
          </a:prstGeom>
        </p:spPr>
      </p:pic>
      <p:sp>
        <p:nvSpPr>
          <p:cNvPr id="12" name="TextBox 11"/>
          <p:cNvSpPr txBox="1"/>
          <p:nvPr/>
        </p:nvSpPr>
        <p:spPr>
          <a:xfrm rot="1309532">
            <a:off x="9706480" y="600284"/>
            <a:ext cx="914400" cy="369332"/>
          </a:xfrm>
          <a:prstGeom prst="rect">
            <a:avLst/>
          </a:prstGeom>
          <a:noFill/>
        </p:spPr>
        <p:txBody>
          <a:bodyPr wrap="square" rtlCol="0">
            <a:spAutoFit/>
          </a:bodyPr>
          <a:lstStyle/>
          <a:p>
            <a:r>
              <a:rPr lang="ga-IE" dirty="0" smtClean="0">
                <a:latin typeface="Comic Sans MS" panose="030F0702030302020204" pitchFamily="66" charset="0"/>
              </a:rPr>
              <a:t>Míniú: </a:t>
            </a:r>
            <a:endParaRPr lang="en-GB" dirty="0">
              <a:latin typeface="Comic Sans MS" panose="030F0702030302020204" pitchFamily="66" charset="0"/>
            </a:endParaRPr>
          </a:p>
        </p:txBody>
      </p:sp>
      <p:sp>
        <p:nvSpPr>
          <p:cNvPr id="13" name="TextBox 12"/>
          <p:cNvSpPr txBox="1"/>
          <p:nvPr/>
        </p:nvSpPr>
        <p:spPr>
          <a:xfrm rot="20365064">
            <a:off x="8979855" y="3563278"/>
            <a:ext cx="1595587" cy="369332"/>
          </a:xfrm>
          <a:prstGeom prst="rect">
            <a:avLst/>
          </a:prstGeom>
          <a:noFill/>
        </p:spPr>
        <p:txBody>
          <a:bodyPr wrap="square" rtlCol="0">
            <a:spAutoFit/>
          </a:bodyPr>
          <a:lstStyle/>
          <a:p>
            <a:r>
              <a:rPr lang="ga-IE" dirty="0" smtClean="0">
                <a:latin typeface="Comic Sans MS" panose="030F0702030302020204" pitchFamily="66" charset="0"/>
              </a:rPr>
              <a:t>Samplaí Eile: </a:t>
            </a:r>
            <a:endParaRPr lang="en-GB" dirty="0">
              <a:latin typeface="Comic Sans MS" panose="030F0702030302020204" pitchFamily="66" charset="0"/>
            </a:endParaRPr>
          </a:p>
        </p:txBody>
      </p:sp>
      <p:sp>
        <p:nvSpPr>
          <p:cNvPr id="14" name="TextBox 13"/>
          <p:cNvSpPr txBox="1"/>
          <p:nvPr/>
        </p:nvSpPr>
        <p:spPr>
          <a:xfrm rot="1297614">
            <a:off x="8789634" y="1183736"/>
            <a:ext cx="2066630" cy="923330"/>
          </a:xfrm>
          <a:prstGeom prst="rect">
            <a:avLst/>
          </a:prstGeom>
          <a:noFill/>
        </p:spPr>
        <p:txBody>
          <a:bodyPr wrap="square" rtlCol="0">
            <a:spAutoFit/>
          </a:bodyPr>
          <a:lstStyle/>
          <a:p>
            <a:r>
              <a:rPr lang="ga-IE" dirty="0" smtClean="0">
                <a:latin typeface="Comic Sans MS" panose="030F0702030302020204" pitchFamily="66" charset="0"/>
              </a:rPr>
              <a:t>Athraigh an t-eolas le do chuid tuiscint a léiriú.</a:t>
            </a:r>
            <a:endParaRPr lang="en-GB" dirty="0">
              <a:latin typeface="Comic Sans MS" panose="030F0702030302020204" pitchFamily="66" charset="0"/>
            </a:endParaRPr>
          </a:p>
        </p:txBody>
      </p:sp>
      <p:sp>
        <p:nvSpPr>
          <p:cNvPr id="15" name="TextBox 14"/>
          <p:cNvSpPr txBox="1"/>
          <p:nvPr/>
        </p:nvSpPr>
        <p:spPr>
          <a:xfrm rot="20353390">
            <a:off x="9143475" y="3817122"/>
            <a:ext cx="1893147" cy="1815882"/>
          </a:xfrm>
          <a:prstGeom prst="rect">
            <a:avLst/>
          </a:prstGeom>
          <a:noFill/>
        </p:spPr>
        <p:txBody>
          <a:bodyPr wrap="square" rtlCol="0">
            <a:spAutoFit/>
          </a:bodyPr>
          <a:lstStyle/>
          <a:p>
            <a:pPr marL="342900" indent="-342900">
              <a:buFont typeface="Arial" panose="020B0604020202020204" pitchFamily="34" charset="0"/>
              <a:buChar char="•"/>
            </a:pPr>
            <a:r>
              <a:rPr lang="ga-IE" sz="1400" dirty="0" smtClean="0">
                <a:latin typeface="Comic Sans MS" panose="030F0702030302020204" pitchFamily="66" charset="0"/>
              </a:rPr>
              <a:t>Téacs &gt; Léaráid </a:t>
            </a:r>
          </a:p>
          <a:p>
            <a:pPr marL="342900" indent="-342900">
              <a:buFont typeface="Arial" panose="020B0604020202020204" pitchFamily="34" charset="0"/>
              <a:buChar char="•"/>
            </a:pPr>
            <a:r>
              <a:rPr lang="ga-IE" sz="1400" dirty="0" smtClean="0">
                <a:latin typeface="Comic Sans MS" panose="030F0702030302020204" pitchFamily="66" charset="0"/>
              </a:rPr>
              <a:t>Eochairfhocail&gt; Dán</a:t>
            </a:r>
          </a:p>
          <a:p>
            <a:pPr marL="342900" indent="-342900">
              <a:buFont typeface="Arial" panose="020B0604020202020204" pitchFamily="34" charset="0"/>
              <a:buChar char="•"/>
            </a:pPr>
            <a:r>
              <a:rPr lang="ga-IE" sz="1400" dirty="0" smtClean="0">
                <a:latin typeface="Comic Sans MS" panose="030F0702030302020204" pitchFamily="66" charset="0"/>
              </a:rPr>
              <a:t>Dán &gt; Léaráid Líne </a:t>
            </a:r>
          </a:p>
          <a:p>
            <a:pPr marL="342900" indent="-342900">
              <a:buFont typeface="Arial" panose="020B0604020202020204" pitchFamily="34" charset="0"/>
              <a:buChar char="•"/>
            </a:pPr>
            <a:r>
              <a:rPr lang="ga-IE" sz="1400" dirty="0" smtClean="0">
                <a:latin typeface="Comic Sans MS" panose="030F0702030302020204" pitchFamily="66" charset="0"/>
              </a:rPr>
              <a:t>Ealaín &gt; Ceol</a:t>
            </a:r>
          </a:p>
          <a:p>
            <a:endParaRPr lang="ga-IE" sz="1400" dirty="0" smtClean="0">
              <a:latin typeface="Comic Sans MS" panose="030F0702030302020204" pitchFamily="66" charset="0"/>
            </a:endParaRPr>
          </a:p>
          <a:p>
            <a:pPr marL="342900" indent="-342900">
              <a:buFont typeface="Arial" panose="020B0604020202020204" pitchFamily="34" charset="0"/>
              <a:buChar char="•"/>
            </a:pPr>
            <a:endParaRPr lang="en-GB" sz="1400" dirty="0">
              <a:latin typeface="Comic Sans MS" panose="030F0702030302020204" pitchFamily="66" charset="0"/>
            </a:endParaRPr>
          </a:p>
        </p:txBody>
      </p:sp>
      <p:graphicFrame>
        <p:nvGraphicFramePr>
          <p:cNvPr id="16" name="Content Placeholder 3"/>
          <p:cNvGraphicFramePr>
            <a:graphicFrameLocks noGrp="1"/>
          </p:cNvGraphicFramePr>
          <p:nvPr>
            <p:ph idx="1"/>
            <p:extLst>
              <p:ext uri="{D42A27DB-BD31-4B8C-83A1-F6EECF244321}">
                <p14:modId xmlns:p14="http://schemas.microsoft.com/office/powerpoint/2010/main" val="3506504363"/>
              </p:ext>
            </p:extLst>
          </p:nvPr>
        </p:nvGraphicFramePr>
        <p:xfrm>
          <a:off x="530248" y="1543171"/>
          <a:ext cx="4015077" cy="4796766"/>
        </p:xfrm>
        <a:graphic>
          <a:graphicData uri="http://schemas.openxmlformats.org/drawingml/2006/table">
            <a:tbl>
              <a:tblPr firstRow="1" firstCol="1" bandRow="1">
                <a:tableStyleId>{5C22544A-7EE6-4342-B048-85BDC9FD1C3A}</a:tableStyleId>
              </a:tblPr>
              <a:tblGrid>
                <a:gridCol w="1338359">
                  <a:extLst>
                    <a:ext uri="{9D8B030D-6E8A-4147-A177-3AD203B41FA5}">
                      <a16:colId xmlns:a16="http://schemas.microsoft.com/office/drawing/2014/main" val="2925743987"/>
                    </a:ext>
                  </a:extLst>
                </a:gridCol>
                <a:gridCol w="1338359">
                  <a:extLst>
                    <a:ext uri="{9D8B030D-6E8A-4147-A177-3AD203B41FA5}">
                      <a16:colId xmlns:a16="http://schemas.microsoft.com/office/drawing/2014/main" val="1964317887"/>
                    </a:ext>
                  </a:extLst>
                </a:gridCol>
                <a:gridCol w="1338359">
                  <a:extLst>
                    <a:ext uri="{9D8B030D-6E8A-4147-A177-3AD203B41FA5}">
                      <a16:colId xmlns:a16="http://schemas.microsoft.com/office/drawing/2014/main" val="883456812"/>
                    </a:ext>
                  </a:extLst>
                </a:gridCol>
              </a:tblGrid>
              <a:tr h="238244">
                <a:tc>
                  <a:txBody>
                    <a:bodyPr/>
                    <a:lstStyle/>
                    <a:p>
                      <a:pPr>
                        <a:spcAft>
                          <a:spcPts val="0"/>
                        </a:spcAft>
                      </a:pPr>
                      <a:r>
                        <a:rPr lang="en-GB" sz="1200" dirty="0">
                          <a:effectLst/>
                        </a:rPr>
                        <a:t>Character </a:t>
                      </a:r>
                      <a:endParaRPr lang="en-GB" sz="1100" dirty="0">
                        <a:effectLst/>
                        <a:latin typeface="Times New Roman" panose="02020603050405020304" pitchFamily="18" charset="0"/>
                        <a:ea typeface="Times New Roman" panose="02020603050405020304" pitchFamily="18" charset="0"/>
                      </a:endParaRPr>
                    </a:p>
                  </a:txBody>
                  <a:tcPr marL="60093" marR="60093" marT="60093" marB="60093"/>
                </a:tc>
                <a:tc>
                  <a:txBody>
                    <a:bodyPr/>
                    <a:lstStyle/>
                    <a:p>
                      <a:pPr>
                        <a:spcAft>
                          <a:spcPts val="0"/>
                        </a:spcAft>
                      </a:pPr>
                      <a:r>
                        <a:rPr lang="en-GB" sz="1200">
                          <a:effectLst/>
                        </a:rPr>
                        <a:t>Meal</a:t>
                      </a:r>
                      <a:endParaRPr lang="en-GB" sz="1100">
                        <a:effectLst/>
                        <a:latin typeface="Times New Roman" panose="02020603050405020304" pitchFamily="18" charset="0"/>
                        <a:ea typeface="Times New Roman" panose="02020603050405020304" pitchFamily="18" charset="0"/>
                      </a:endParaRPr>
                    </a:p>
                  </a:txBody>
                  <a:tcPr marL="60093" marR="60093" marT="60093" marB="60093"/>
                </a:tc>
                <a:tc>
                  <a:txBody>
                    <a:bodyPr/>
                    <a:lstStyle/>
                    <a:p>
                      <a:pPr>
                        <a:spcAft>
                          <a:spcPts val="0"/>
                        </a:spcAft>
                      </a:pPr>
                      <a:r>
                        <a:rPr lang="en-GB" sz="1200">
                          <a:effectLst/>
                        </a:rPr>
                        <a:t>Chef</a:t>
                      </a:r>
                      <a:endParaRPr lang="en-GB" sz="1100">
                        <a:effectLst/>
                        <a:latin typeface="Times New Roman" panose="02020603050405020304" pitchFamily="18" charset="0"/>
                        <a:ea typeface="Times New Roman" panose="02020603050405020304" pitchFamily="18" charset="0"/>
                      </a:endParaRPr>
                    </a:p>
                  </a:txBody>
                  <a:tcPr marL="60093" marR="60093" marT="60093" marB="60093"/>
                </a:tc>
                <a:extLst>
                  <a:ext uri="{0D108BD9-81ED-4DB2-BD59-A6C34878D82A}">
                    <a16:rowId xmlns:a16="http://schemas.microsoft.com/office/drawing/2014/main" val="2533227444"/>
                  </a:ext>
                </a:extLst>
              </a:tr>
              <a:tr h="813300">
                <a:tc>
                  <a:txBody>
                    <a:bodyPr/>
                    <a:lstStyle/>
                    <a:p>
                      <a:pPr>
                        <a:spcAft>
                          <a:spcPts val="0"/>
                        </a:spcAft>
                      </a:pPr>
                      <a:r>
                        <a:rPr lang="en-GB" sz="1200" dirty="0">
                          <a:effectLst/>
                        </a:rPr>
                        <a:t>Curley’s Wife</a:t>
                      </a:r>
                      <a:endParaRPr lang="en-GB" sz="1100" dirty="0">
                        <a:effectLst/>
                        <a:latin typeface="Times New Roman" panose="02020603050405020304" pitchFamily="18" charset="0"/>
                        <a:ea typeface="Times New Roman" panose="02020603050405020304" pitchFamily="18" charset="0"/>
                      </a:endParaRPr>
                    </a:p>
                  </a:txBody>
                  <a:tcPr marL="60093" marR="60093" marT="60093" marB="60093"/>
                </a:tc>
                <a:tc>
                  <a:txBody>
                    <a:bodyPr/>
                    <a:lstStyle/>
                    <a:p>
                      <a:pPr>
                        <a:spcAft>
                          <a:spcPts val="0"/>
                        </a:spcAft>
                      </a:pPr>
                      <a:r>
                        <a:rPr lang="en-GB" sz="1200" dirty="0">
                          <a:effectLst/>
                        </a:rPr>
                        <a:t>Raspberry and white chocolate roulade, with strawberries and cream</a:t>
                      </a:r>
                      <a:endParaRPr lang="en-GB" sz="1100" dirty="0">
                        <a:effectLst/>
                        <a:latin typeface="Times New Roman" panose="02020603050405020304" pitchFamily="18" charset="0"/>
                        <a:ea typeface="Times New Roman" panose="02020603050405020304" pitchFamily="18" charset="0"/>
                      </a:endParaRPr>
                    </a:p>
                  </a:txBody>
                  <a:tcPr marL="60093" marR="60093" marT="60093" marB="60093"/>
                </a:tc>
                <a:tc>
                  <a:txBody>
                    <a:bodyPr/>
                    <a:lstStyle/>
                    <a:p>
                      <a:pPr>
                        <a:spcAft>
                          <a:spcPts val="0"/>
                        </a:spcAft>
                      </a:pPr>
                      <a:r>
                        <a:rPr lang="en-GB" sz="1200" dirty="0" err="1" smtClean="0">
                          <a:effectLst/>
                        </a:rPr>
                        <a:t>Rossa</a:t>
                      </a:r>
                      <a:endParaRPr lang="en-GB" sz="1100" dirty="0">
                        <a:effectLst/>
                      </a:endParaRPr>
                    </a:p>
                    <a:p>
                      <a:pPr>
                        <a:spcAft>
                          <a:spcPts val="1200"/>
                        </a:spcAft>
                      </a:pPr>
                      <a:r>
                        <a:rPr lang="en-GB" sz="1100" dirty="0">
                          <a:effectLst/>
                        </a:rPr>
                        <a:t/>
                      </a:r>
                      <a:br>
                        <a:rPr lang="en-GB" sz="1100" dirty="0">
                          <a:effectLst/>
                        </a:rPr>
                      </a:br>
                      <a:r>
                        <a:rPr lang="en-GB" sz="1100" dirty="0">
                          <a:effectLst/>
                        </a:rPr>
                        <a:t/>
                      </a:r>
                      <a:br>
                        <a:rPr lang="en-GB" sz="1100" dirty="0">
                          <a:effectLst/>
                        </a:rPr>
                      </a:br>
                      <a:endParaRPr lang="en-GB" sz="1100" dirty="0">
                        <a:effectLst/>
                        <a:latin typeface="Times New Roman" panose="02020603050405020304" pitchFamily="18" charset="0"/>
                        <a:ea typeface="Times New Roman" panose="02020603050405020304" pitchFamily="18" charset="0"/>
                      </a:endParaRPr>
                    </a:p>
                  </a:txBody>
                  <a:tcPr marL="60093" marR="60093" marT="60093" marB="60093"/>
                </a:tc>
                <a:extLst>
                  <a:ext uri="{0D108BD9-81ED-4DB2-BD59-A6C34878D82A}">
                    <a16:rowId xmlns:a16="http://schemas.microsoft.com/office/drawing/2014/main" val="1803990873"/>
                  </a:ext>
                </a:extLst>
              </a:tr>
              <a:tr h="238244">
                <a:tc>
                  <a:txBody>
                    <a:bodyPr/>
                    <a:lstStyle/>
                    <a:p>
                      <a:pPr>
                        <a:spcAft>
                          <a:spcPts val="0"/>
                        </a:spcAft>
                      </a:pPr>
                      <a:r>
                        <a:rPr lang="en-GB" sz="1200">
                          <a:effectLst/>
                        </a:rPr>
                        <a:t>Curley</a:t>
                      </a:r>
                      <a:endParaRPr lang="en-GB" sz="1100">
                        <a:effectLst/>
                        <a:latin typeface="Times New Roman" panose="02020603050405020304" pitchFamily="18" charset="0"/>
                        <a:ea typeface="Times New Roman" panose="02020603050405020304" pitchFamily="18" charset="0"/>
                      </a:endParaRPr>
                    </a:p>
                  </a:txBody>
                  <a:tcPr marL="60093" marR="60093" marT="60093" marB="60093"/>
                </a:tc>
                <a:tc>
                  <a:txBody>
                    <a:bodyPr/>
                    <a:lstStyle/>
                    <a:p>
                      <a:pPr>
                        <a:spcAft>
                          <a:spcPts val="0"/>
                        </a:spcAft>
                      </a:pPr>
                      <a:r>
                        <a:rPr lang="en-GB" sz="1200">
                          <a:effectLst/>
                        </a:rPr>
                        <a:t>Curly fries</a:t>
                      </a:r>
                      <a:endParaRPr lang="en-GB" sz="1100">
                        <a:effectLst/>
                        <a:latin typeface="Times New Roman" panose="02020603050405020304" pitchFamily="18" charset="0"/>
                        <a:ea typeface="Times New Roman" panose="02020603050405020304" pitchFamily="18" charset="0"/>
                      </a:endParaRPr>
                    </a:p>
                  </a:txBody>
                  <a:tcPr marL="60093" marR="60093" marT="60093" marB="60093"/>
                </a:tc>
                <a:tc>
                  <a:txBody>
                    <a:bodyPr/>
                    <a:lstStyle/>
                    <a:p>
                      <a:pPr>
                        <a:spcAft>
                          <a:spcPts val="0"/>
                        </a:spcAft>
                      </a:pPr>
                      <a:r>
                        <a:rPr lang="en-GB" sz="1200">
                          <a:effectLst/>
                        </a:rPr>
                        <a:t>Amy</a:t>
                      </a:r>
                      <a:endParaRPr lang="en-GB" sz="1100">
                        <a:effectLst/>
                        <a:latin typeface="Times New Roman" panose="02020603050405020304" pitchFamily="18" charset="0"/>
                        <a:ea typeface="Times New Roman" panose="02020603050405020304" pitchFamily="18" charset="0"/>
                      </a:endParaRPr>
                    </a:p>
                  </a:txBody>
                  <a:tcPr marL="60093" marR="60093" marT="60093" marB="60093"/>
                </a:tc>
                <a:extLst>
                  <a:ext uri="{0D108BD9-81ED-4DB2-BD59-A6C34878D82A}">
                    <a16:rowId xmlns:a16="http://schemas.microsoft.com/office/drawing/2014/main" val="2783604279"/>
                  </a:ext>
                </a:extLst>
              </a:tr>
              <a:tr h="382008">
                <a:tc>
                  <a:txBody>
                    <a:bodyPr/>
                    <a:lstStyle/>
                    <a:p>
                      <a:pPr>
                        <a:spcAft>
                          <a:spcPts val="0"/>
                        </a:spcAft>
                      </a:pPr>
                      <a:r>
                        <a:rPr lang="en-GB" sz="1200">
                          <a:effectLst/>
                        </a:rPr>
                        <a:t>Lennie</a:t>
                      </a:r>
                      <a:endParaRPr lang="en-GB" sz="1100">
                        <a:effectLst/>
                        <a:latin typeface="Times New Roman" panose="02020603050405020304" pitchFamily="18" charset="0"/>
                        <a:ea typeface="Times New Roman" panose="02020603050405020304" pitchFamily="18" charset="0"/>
                      </a:endParaRPr>
                    </a:p>
                  </a:txBody>
                  <a:tcPr marL="60093" marR="60093" marT="60093" marB="60093"/>
                </a:tc>
                <a:tc>
                  <a:txBody>
                    <a:bodyPr/>
                    <a:lstStyle/>
                    <a:p>
                      <a:pPr>
                        <a:spcAft>
                          <a:spcPts val="0"/>
                        </a:spcAft>
                      </a:pPr>
                      <a:r>
                        <a:rPr lang="en-GB" sz="1200">
                          <a:effectLst/>
                        </a:rPr>
                        <a:t>Burger chips and chocolate milkshake</a:t>
                      </a:r>
                      <a:endParaRPr lang="en-GB" sz="1100">
                        <a:effectLst/>
                        <a:latin typeface="Times New Roman" panose="02020603050405020304" pitchFamily="18" charset="0"/>
                        <a:ea typeface="Times New Roman" panose="02020603050405020304" pitchFamily="18" charset="0"/>
                      </a:endParaRPr>
                    </a:p>
                  </a:txBody>
                  <a:tcPr marL="60093" marR="60093" marT="60093" marB="60093"/>
                </a:tc>
                <a:tc>
                  <a:txBody>
                    <a:bodyPr/>
                    <a:lstStyle/>
                    <a:p>
                      <a:pPr>
                        <a:spcAft>
                          <a:spcPts val="0"/>
                        </a:spcAft>
                      </a:pPr>
                      <a:r>
                        <a:rPr lang="ga-IE" sz="1200" dirty="0" smtClean="0">
                          <a:effectLst/>
                        </a:rPr>
                        <a:t>A</a:t>
                      </a:r>
                      <a:r>
                        <a:rPr lang="en-GB" sz="1200" dirty="0" err="1" smtClean="0">
                          <a:effectLst/>
                        </a:rPr>
                        <a:t>isling</a:t>
                      </a:r>
                      <a:endParaRPr lang="en-GB" sz="1100" dirty="0">
                        <a:effectLst/>
                        <a:latin typeface="Times New Roman" panose="02020603050405020304" pitchFamily="18" charset="0"/>
                        <a:ea typeface="Times New Roman" panose="02020603050405020304" pitchFamily="18" charset="0"/>
                      </a:endParaRPr>
                    </a:p>
                  </a:txBody>
                  <a:tcPr marL="60093" marR="60093" marT="60093" marB="60093"/>
                </a:tc>
                <a:extLst>
                  <a:ext uri="{0D108BD9-81ED-4DB2-BD59-A6C34878D82A}">
                    <a16:rowId xmlns:a16="http://schemas.microsoft.com/office/drawing/2014/main" val="910811338"/>
                  </a:ext>
                </a:extLst>
              </a:tr>
              <a:tr h="238244">
                <a:tc>
                  <a:txBody>
                    <a:bodyPr/>
                    <a:lstStyle/>
                    <a:p>
                      <a:pPr>
                        <a:spcAft>
                          <a:spcPts val="0"/>
                        </a:spcAft>
                      </a:pPr>
                      <a:r>
                        <a:rPr lang="en-GB" sz="1200">
                          <a:effectLst/>
                        </a:rPr>
                        <a:t>George</a:t>
                      </a:r>
                      <a:endParaRPr lang="en-GB" sz="1100">
                        <a:effectLst/>
                        <a:latin typeface="Times New Roman" panose="02020603050405020304" pitchFamily="18" charset="0"/>
                        <a:ea typeface="Times New Roman" panose="02020603050405020304" pitchFamily="18" charset="0"/>
                      </a:endParaRPr>
                    </a:p>
                  </a:txBody>
                  <a:tcPr marL="60093" marR="60093" marT="60093" marB="60093"/>
                </a:tc>
                <a:tc>
                  <a:txBody>
                    <a:bodyPr/>
                    <a:lstStyle/>
                    <a:p>
                      <a:pPr>
                        <a:spcAft>
                          <a:spcPts val="0"/>
                        </a:spcAft>
                      </a:pPr>
                      <a:r>
                        <a:rPr lang="en-GB" sz="1200">
                          <a:effectLst/>
                        </a:rPr>
                        <a:t>Steak and chips </a:t>
                      </a:r>
                      <a:endParaRPr lang="en-GB" sz="1100">
                        <a:effectLst/>
                        <a:latin typeface="Times New Roman" panose="02020603050405020304" pitchFamily="18" charset="0"/>
                        <a:ea typeface="Times New Roman" panose="02020603050405020304" pitchFamily="18" charset="0"/>
                      </a:endParaRPr>
                    </a:p>
                  </a:txBody>
                  <a:tcPr marL="60093" marR="60093" marT="60093" marB="60093"/>
                </a:tc>
                <a:tc>
                  <a:txBody>
                    <a:bodyPr/>
                    <a:lstStyle/>
                    <a:p>
                      <a:pPr>
                        <a:spcAft>
                          <a:spcPts val="0"/>
                        </a:spcAft>
                      </a:pPr>
                      <a:r>
                        <a:rPr lang="en-GB" sz="1200">
                          <a:effectLst/>
                        </a:rPr>
                        <a:t>Robyn</a:t>
                      </a:r>
                      <a:endParaRPr lang="en-GB" sz="1100">
                        <a:effectLst/>
                        <a:latin typeface="Times New Roman" panose="02020603050405020304" pitchFamily="18" charset="0"/>
                        <a:ea typeface="Times New Roman" panose="02020603050405020304" pitchFamily="18" charset="0"/>
                      </a:endParaRPr>
                    </a:p>
                  </a:txBody>
                  <a:tcPr marL="60093" marR="60093" marT="60093" marB="60093"/>
                </a:tc>
                <a:extLst>
                  <a:ext uri="{0D108BD9-81ED-4DB2-BD59-A6C34878D82A}">
                    <a16:rowId xmlns:a16="http://schemas.microsoft.com/office/drawing/2014/main" val="3261210527"/>
                  </a:ext>
                </a:extLst>
              </a:tr>
              <a:tr h="238244">
                <a:tc>
                  <a:txBody>
                    <a:bodyPr/>
                    <a:lstStyle/>
                    <a:p>
                      <a:pPr>
                        <a:spcAft>
                          <a:spcPts val="0"/>
                        </a:spcAft>
                      </a:pPr>
                      <a:r>
                        <a:rPr lang="en-GB" sz="1200">
                          <a:effectLst/>
                        </a:rPr>
                        <a:t>Crooks</a:t>
                      </a:r>
                      <a:endParaRPr lang="en-GB" sz="1100">
                        <a:effectLst/>
                        <a:latin typeface="Times New Roman" panose="02020603050405020304" pitchFamily="18" charset="0"/>
                        <a:ea typeface="Times New Roman" panose="02020603050405020304" pitchFamily="18" charset="0"/>
                      </a:endParaRPr>
                    </a:p>
                  </a:txBody>
                  <a:tcPr marL="60093" marR="60093" marT="60093" marB="60093"/>
                </a:tc>
                <a:tc>
                  <a:txBody>
                    <a:bodyPr/>
                    <a:lstStyle/>
                    <a:p>
                      <a:endParaRPr lang="en-GB" sz="900">
                        <a:effectLst/>
                        <a:latin typeface="Times New Roman" panose="02020603050405020304" pitchFamily="18" charset="0"/>
                      </a:endParaRPr>
                    </a:p>
                  </a:txBody>
                  <a:tcPr marL="60093" marR="60093" marT="60093" marB="60093"/>
                </a:tc>
                <a:tc>
                  <a:txBody>
                    <a:bodyPr/>
                    <a:lstStyle/>
                    <a:p>
                      <a:endParaRPr lang="en-GB" sz="900">
                        <a:effectLst/>
                        <a:latin typeface="Times New Roman" panose="02020603050405020304" pitchFamily="18" charset="0"/>
                      </a:endParaRPr>
                    </a:p>
                  </a:txBody>
                  <a:tcPr marL="60093" marR="60093" marT="60093" marB="60093"/>
                </a:tc>
                <a:extLst>
                  <a:ext uri="{0D108BD9-81ED-4DB2-BD59-A6C34878D82A}">
                    <a16:rowId xmlns:a16="http://schemas.microsoft.com/office/drawing/2014/main" val="3334905052"/>
                  </a:ext>
                </a:extLst>
              </a:tr>
              <a:tr h="238244">
                <a:tc>
                  <a:txBody>
                    <a:bodyPr/>
                    <a:lstStyle/>
                    <a:p>
                      <a:pPr>
                        <a:spcAft>
                          <a:spcPts val="0"/>
                        </a:spcAft>
                      </a:pPr>
                      <a:r>
                        <a:rPr lang="en-GB" sz="1200">
                          <a:effectLst/>
                        </a:rPr>
                        <a:t>Slim</a:t>
                      </a:r>
                      <a:endParaRPr lang="en-GB" sz="1100">
                        <a:effectLst/>
                        <a:latin typeface="Times New Roman" panose="02020603050405020304" pitchFamily="18" charset="0"/>
                        <a:ea typeface="Times New Roman" panose="02020603050405020304" pitchFamily="18" charset="0"/>
                      </a:endParaRPr>
                    </a:p>
                  </a:txBody>
                  <a:tcPr marL="60093" marR="60093" marT="60093" marB="60093"/>
                </a:tc>
                <a:tc>
                  <a:txBody>
                    <a:bodyPr/>
                    <a:lstStyle/>
                    <a:p>
                      <a:endParaRPr lang="en-GB" sz="900">
                        <a:effectLst/>
                        <a:latin typeface="Times New Roman" panose="02020603050405020304" pitchFamily="18" charset="0"/>
                      </a:endParaRPr>
                    </a:p>
                  </a:txBody>
                  <a:tcPr marL="60093" marR="60093" marT="60093" marB="60093"/>
                </a:tc>
                <a:tc>
                  <a:txBody>
                    <a:bodyPr/>
                    <a:lstStyle/>
                    <a:p>
                      <a:endParaRPr lang="en-GB" sz="900">
                        <a:effectLst/>
                        <a:latin typeface="Times New Roman" panose="02020603050405020304" pitchFamily="18" charset="0"/>
                      </a:endParaRPr>
                    </a:p>
                  </a:txBody>
                  <a:tcPr marL="60093" marR="60093" marT="60093" marB="60093"/>
                </a:tc>
                <a:extLst>
                  <a:ext uri="{0D108BD9-81ED-4DB2-BD59-A6C34878D82A}">
                    <a16:rowId xmlns:a16="http://schemas.microsoft.com/office/drawing/2014/main" val="1161203717"/>
                  </a:ext>
                </a:extLst>
              </a:tr>
              <a:tr h="238244">
                <a:tc>
                  <a:txBody>
                    <a:bodyPr/>
                    <a:lstStyle/>
                    <a:p>
                      <a:pPr>
                        <a:spcAft>
                          <a:spcPts val="0"/>
                        </a:spcAft>
                      </a:pPr>
                      <a:r>
                        <a:rPr lang="en-GB" sz="1200">
                          <a:effectLst/>
                        </a:rPr>
                        <a:t>Carlson</a:t>
                      </a:r>
                      <a:endParaRPr lang="en-GB" sz="1100">
                        <a:effectLst/>
                        <a:latin typeface="Times New Roman" panose="02020603050405020304" pitchFamily="18" charset="0"/>
                        <a:ea typeface="Times New Roman" panose="02020603050405020304" pitchFamily="18" charset="0"/>
                      </a:endParaRPr>
                    </a:p>
                  </a:txBody>
                  <a:tcPr marL="60093" marR="60093" marT="60093" marB="60093"/>
                </a:tc>
                <a:tc>
                  <a:txBody>
                    <a:bodyPr/>
                    <a:lstStyle/>
                    <a:p>
                      <a:pPr>
                        <a:spcAft>
                          <a:spcPts val="0"/>
                        </a:spcAft>
                      </a:pPr>
                      <a:r>
                        <a:rPr lang="en-GB" sz="1200">
                          <a:effectLst/>
                        </a:rPr>
                        <a:t>Chicken pie</a:t>
                      </a:r>
                      <a:endParaRPr lang="en-GB" sz="1100">
                        <a:effectLst/>
                        <a:latin typeface="Times New Roman" panose="02020603050405020304" pitchFamily="18" charset="0"/>
                        <a:ea typeface="Times New Roman" panose="02020603050405020304" pitchFamily="18" charset="0"/>
                      </a:endParaRPr>
                    </a:p>
                  </a:txBody>
                  <a:tcPr marL="60093" marR="60093" marT="60093" marB="60093"/>
                </a:tc>
                <a:tc>
                  <a:txBody>
                    <a:bodyPr/>
                    <a:lstStyle/>
                    <a:p>
                      <a:pPr>
                        <a:spcAft>
                          <a:spcPts val="0"/>
                        </a:spcAft>
                      </a:pPr>
                      <a:r>
                        <a:rPr lang="ga-IE" sz="1200" dirty="0" smtClean="0">
                          <a:effectLst/>
                        </a:rPr>
                        <a:t>D</a:t>
                      </a:r>
                      <a:r>
                        <a:rPr lang="en-GB" sz="1200" dirty="0" err="1" smtClean="0">
                          <a:effectLst/>
                        </a:rPr>
                        <a:t>arragh</a:t>
                      </a:r>
                      <a:endParaRPr lang="en-GB" sz="1100" dirty="0">
                        <a:effectLst/>
                        <a:latin typeface="Times New Roman" panose="02020603050405020304" pitchFamily="18" charset="0"/>
                        <a:ea typeface="Times New Roman" panose="02020603050405020304" pitchFamily="18" charset="0"/>
                      </a:endParaRPr>
                    </a:p>
                  </a:txBody>
                  <a:tcPr marL="60093" marR="60093" marT="60093" marB="60093"/>
                </a:tc>
                <a:extLst>
                  <a:ext uri="{0D108BD9-81ED-4DB2-BD59-A6C34878D82A}">
                    <a16:rowId xmlns:a16="http://schemas.microsoft.com/office/drawing/2014/main" val="2021480389"/>
                  </a:ext>
                </a:extLst>
              </a:tr>
              <a:tr h="238244">
                <a:tc>
                  <a:txBody>
                    <a:bodyPr/>
                    <a:lstStyle/>
                    <a:p>
                      <a:pPr>
                        <a:spcAft>
                          <a:spcPts val="0"/>
                        </a:spcAft>
                      </a:pPr>
                      <a:r>
                        <a:rPr lang="en-GB" sz="1200">
                          <a:effectLst/>
                        </a:rPr>
                        <a:t>The Boss</a:t>
                      </a:r>
                      <a:endParaRPr lang="en-GB" sz="1100">
                        <a:effectLst/>
                        <a:latin typeface="Times New Roman" panose="02020603050405020304" pitchFamily="18" charset="0"/>
                        <a:ea typeface="Times New Roman" panose="02020603050405020304" pitchFamily="18" charset="0"/>
                      </a:endParaRPr>
                    </a:p>
                  </a:txBody>
                  <a:tcPr marL="60093" marR="60093" marT="60093" marB="60093"/>
                </a:tc>
                <a:tc>
                  <a:txBody>
                    <a:bodyPr/>
                    <a:lstStyle/>
                    <a:p>
                      <a:endParaRPr lang="en-GB" sz="900">
                        <a:effectLst/>
                        <a:latin typeface="Times New Roman" panose="02020603050405020304" pitchFamily="18" charset="0"/>
                      </a:endParaRPr>
                    </a:p>
                  </a:txBody>
                  <a:tcPr marL="60093" marR="60093" marT="60093" marB="60093"/>
                </a:tc>
                <a:tc>
                  <a:txBody>
                    <a:bodyPr/>
                    <a:lstStyle/>
                    <a:p>
                      <a:endParaRPr lang="en-GB" sz="900" dirty="0">
                        <a:effectLst/>
                        <a:latin typeface="Times New Roman" panose="02020603050405020304" pitchFamily="18" charset="0"/>
                      </a:endParaRPr>
                    </a:p>
                  </a:txBody>
                  <a:tcPr marL="60093" marR="60093" marT="60093" marB="60093"/>
                </a:tc>
                <a:extLst>
                  <a:ext uri="{0D108BD9-81ED-4DB2-BD59-A6C34878D82A}">
                    <a16:rowId xmlns:a16="http://schemas.microsoft.com/office/drawing/2014/main" val="716844217"/>
                  </a:ext>
                </a:extLst>
              </a:tr>
              <a:tr h="238244">
                <a:tc>
                  <a:txBody>
                    <a:bodyPr/>
                    <a:lstStyle/>
                    <a:p>
                      <a:pPr>
                        <a:spcAft>
                          <a:spcPts val="0"/>
                        </a:spcAft>
                      </a:pPr>
                      <a:r>
                        <a:rPr lang="en-GB" sz="1200">
                          <a:effectLst/>
                        </a:rPr>
                        <a:t>Aunt Clara</a:t>
                      </a:r>
                      <a:endParaRPr lang="en-GB" sz="1100">
                        <a:effectLst/>
                        <a:latin typeface="Times New Roman" panose="02020603050405020304" pitchFamily="18" charset="0"/>
                        <a:ea typeface="Times New Roman" panose="02020603050405020304" pitchFamily="18" charset="0"/>
                      </a:endParaRPr>
                    </a:p>
                  </a:txBody>
                  <a:tcPr marL="60093" marR="60093" marT="60093" marB="60093"/>
                </a:tc>
                <a:tc>
                  <a:txBody>
                    <a:bodyPr/>
                    <a:lstStyle/>
                    <a:p>
                      <a:endParaRPr lang="en-GB" sz="900">
                        <a:effectLst/>
                        <a:latin typeface="Times New Roman" panose="02020603050405020304" pitchFamily="18" charset="0"/>
                      </a:endParaRPr>
                    </a:p>
                  </a:txBody>
                  <a:tcPr marL="60093" marR="60093" marT="60093" marB="60093"/>
                </a:tc>
                <a:tc>
                  <a:txBody>
                    <a:bodyPr/>
                    <a:lstStyle/>
                    <a:p>
                      <a:endParaRPr lang="en-GB" sz="900">
                        <a:effectLst/>
                        <a:latin typeface="Times New Roman" panose="02020603050405020304" pitchFamily="18" charset="0"/>
                      </a:endParaRPr>
                    </a:p>
                  </a:txBody>
                  <a:tcPr marL="60093" marR="60093" marT="60093" marB="60093"/>
                </a:tc>
                <a:extLst>
                  <a:ext uri="{0D108BD9-81ED-4DB2-BD59-A6C34878D82A}">
                    <a16:rowId xmlns:a16="http://schemas.microsoft.com/office/drawing/2014/main" val="1297047918"/>
                  </a:ext>
                </a:extLst>
              </a:tr>
              <a:tr h="525772">
                <a:tc>
                  <a:txBody>
                    <a:bodyPr/>
                    <a:lstStyle/>
                    <a:p>
                      <a:pPr>
                        <a:spcAft>
                          <a:spcPts val="0"/>
                        </a:spcAft>
                      </a:pPr>
                      <a:r>
                        <a:rPr lang="en-GB" sz="1200">
                          <a:effectLst/>
                        </a:rPr>
                        <a:t>Candy</a:t>
                      </a:r>
                      <a:endParaRPr lang="en-GB" sz="1100">
                        <a:effectLst/>
                        <a:latin typeface="Times New Roman" panose="02020603050405020304" pitchFamily="18" charset="0"/>
                        <a:ea typeface="Times New Roman" panose="02020603050405020304" pitchFamily="18" charset="0"/>
                      </a:endParaRPr>
                    </a:p>
                  </a:txBody>
                  <a:tcPr marL="60093" marR="60093" marT="60093" marB="60093"/>
                </a:tc>
                <a:tc>
                  <a:txBody>
                    <a:bodyPr/>
                    <a:lstStyle/>
                    <a:p>
                      <a:pPr>
                        <a:spcAft>
                          <a:spcPts val="0"/>
                        </a:spcAft>
                      </a:pPr>
                      <a:r>
                        <a:rPr lang="en-GB" sz="1200">
                          <a:effectLst/>
                        </a:rPr>
                        <a:t>Chocolate fudge cake with whip cream </a:t>
                      </a:r>
                      <a:endParaRPr lang="en-GB" sz="1100">
                        <a:effectLst/>
                        <a:latin typeface="Times New Roman" panose="02020603050405020304" pitchFamily="18" charset="0"/>
                        <a:ea typeface="Times New Roman" panose="02020603050405020304" pitchFamily="18" charset="0"/>
                      </a:endParaRPr>
                    </a:p>
                  </a:txBody>
                  <a:tcPr marL="60093" marR="60093" marT="60093" marB="60093"/>
                </a:tc>
                <a:tc>
                  <a:txBody>
                    <a:bodyPr/>
                    <a:lstStyle/>
                    <a:p>
                      <a:pPr>
                        <a:spcAft>
                          <a:spcPts val="0"/>
                        </a:spcAft>
                      </a:pPr>
                      <a:r>
                        <a:rPr lang="en-GB" sz="1200" dirty="0" smtClean="0">
                          <a:effectLst/>
                        </a:rPr>
                        <a:t>Cr</a:t>
                      </a:r>
                      <a:r>
                        <a:rPr lang="ga-IE" sz="1200" dirty="0" smtClean="0">
                          <a:effectLst/>
                        </a:rPr>
                        <a:t>í</a:t>
                      </a:r>
                      <a:r>
                        <a:rPr lang="en-GB" sz="1200" dirty="0" err="1" smtClean="0">
                          <a:effectLst/>
                        </a:rPr>
                        <a:t>ost</a:t>
                      </a:r>
                      <a:r>
                        <a:rPr lang="ga-IE" sz="1200" dirty="0" smtClean="0">
                          <a:effectLst/>
                        </a:rPr>
                        <a:t>ó</a:t>
                      </a:r>
                      <a:r>
                        <a:rPr lang="en-GB" sz="1200" dirty="0" err="1" smtClean="0">
                          <a:effectLst/>
                        </a:rPr>
                        <a:t>ir</a:t>
                      </a:r>
                      <a:r>
                        <a:rPr lang="en-GB" sz="1200" dirty="0">
                          <a:effectLst/>
                        </a:rPr>
                        <a:t> </a:t>
                      </a:r>
                      <a:endParaRPr lang="en-GB" sz="1100" dirty="0">
                        <a:effectLst/>
                        <a:latin typeface="Times New Roman" panose="02020603050405020304" pitchFamily="18" charset="0"/>
                        <a:ea typeface="Times New Roman" panose="02020603050405020304" pitchFamily="18" charset="0"/>
                      </a:endParaRPr>
                    </a:p>
                  </a:txBody>
                  <a:tcPr marL="60093" marR="60093" marT="60093" marB="60093"/>
                </a:tc>
                <a:extLst>
                  <a:ext uri="{0D108BD9-81ED-4DB2-BD59-A6C34878D82A}">
                    <a16:rowId xmlns:a16="http://schemas.microsoft.com/office/drawing/2014/main" val="987154002"/>
                  </a:ext>
                </a:extLst>
              </a:tr>
            </a:tbl>
          </a:graphicData>
        </a:graphic>
      </p:graphicFrame>
      <p:sp>
        <p:nvSpPr>
          <p:cNvPr id="17" name="Rectangle 16"/>
          <p:cNvSpPr/>
          <p:nvPr/>
        </p:nvSpPr>
        <p:spPr>
          <a:xfrm>
            <a:off x="4716324" y="1571100"/>
            <a:ext cx="4078537" cy="4939814"/>
          </a:xfrm>
          <a:prstGeom prst="rect">
            <a:avLst/>
          </a:prstGeom>
        </p:spPr>
        <p:txBody>
          <a:bodyPr wrap="square">
            <a:spAutoFit/>
          </a:bodyPr>
          <a:lstStyle/>
          <a:p>
            <a:pPr>
              <a:spcBef>
                <a:spcPts val="1000"/>
              </a:spcBef>
              <a:spcAft>
                <a:spcPts val="0"/>
              </a:spcAft>
            </a:pPr>
            <a:r>
              <a:rPr lang="en-GB" sz="1050" b="1" dirty="0">
                <a:solidFill>
                  <a:srgbClr val="01857B"/>
                </a:solidFill>
                <a:latin typeface="Times New Roman" panose="02020603050405020304" pitchFamily="18" charset="0"/>
                <a:ea typeface="Times New Roman" panose="02020603050405020304" pitchFamily="18" charset="0"/>
              </a:rPr>
              <a:t>Evidence </a:t>
            </a:r>
            <a:r>
              <a:rPr lang="en-GB" sz="1000" dirty="0">
                <a:solidFill>
                  <a:srgbClr val="000000"/>
                </a:solidFill>
                <a:latin typeface="Times New Roman" panose="02020603050405020304" pitchFamily="18" charset="0"/>
                <a:ea typeface="Times New Roman" panose="02020603050405020304" pitchFamily="18" charset="0"/>
              </a:rPr>
              <a:t>(Justify your choices - USE </a:t>
            </a:r>
            <a:r>
              <a:rPr lang="en-GB" sz="1000" dirty="0" smtClean="0">
                <a:solidFill>
                  <a:srgbClr val="000000"/>
                </a:solidFill>
                <a:latin typeface="Times New Roman" panose="02020603050405020304" pitchFamily="18" charset="0"/>
                <a:ea typeface="Times New Roman" panose="02020603050405020304" pitchFamily="18" charset="0"/>
              </a:rPr>
              <a:t>PEE</a:t>
            </a:r>
            <a:r>
              <a:rPr lang="ga-IE" sz="1000" dirty="0" smtClean="0">
                <a:solidFill>
                  <a:srgbClr val="000000"/>
                </a:solidFill>
                <a:latin typeface="Times New Roman" panose="02020603050405020304" pitchFamily="18" charset="0"/>
                <a:ea typeface="Times New Roman" panose="02020603050405020304" pitchFamily="18" charset="0"/>
              </a:rPr>
              <a:t>E</a:t>
            </a:r>
            <a:r>
              <a:rPr lang="en-GB" sz="1000" dirty="0" smtClean="0">
                <a:solidFill>
                  <a:srgbClr val="000000"/>
                </a:solidFill>
                <a:latin typeface="Times New Roman" panose="02020603050405020304" pitchFamily="18" charset="0"/>
                <a:ea typeface="Times New Roman" panose="02020603050405020304" pitchFamily="18" charset="0"/>
              </a:rPr>
              <a:t>Z</a:t>
            </a:r>
            <a:r>
              <a:rPr lang="en-GB" sz="1000" dirty="0" smtClean="0">
                <a:solidFill>
                  <a:srgbClr val="000000"/>
                </a:solidFill>
                <a:latin typeface="Times New Roman" panose="02020603050405020304" pitchFamily="18" charset="0"/>
                <a:ea typeface="Times New Roman" panose="02020603050405020304" pitchFamily="18" charset="0"/>
              </a:rPr>
              <a:t>).</a:t>
            </a:r>
            <a:endParaRPr lang="en-GB" sz="900" dirty="0">
              <a:latin typeface="Times New Roman" panose="02020603050405020304" pitchFamily="18" charset="0"/>
              <a:ea typeface="Times New Roman" panose="02020603050405020304" pitchFamily="18" charset="0"/>
            </a:endParaRPr>
          </a:p>
          <a:p>
            <a:pPr>
              <a:spcBef>
                <a:spcPts val="1000"/>
              </a:spcBef>
              <a:spcAft>
                <a:spcPts val="0"/>
              </a:spcAft>
            </a:pPr>
            <a:r>
              <a:rPr lang="en-GB" sz="900" dirty="0">
                <a:latin typeface="Times New Roman" panose="02020603050405020304" pitchFamily="18" charset="0"/>
                <a:ea typeface="Times New Roman" panose="02020603050405020304" pitchFamily="18" charset="0"/>
              </a:rPr>
              <a:t> </a:t>
            </a:r>
          </a:p>
          <a:p>
            <a:pPr>
              <a:spcBef>
                <a:spcPts val="1000"/>
              </a:spcBef>
              <a:spcAft>
                <a:spcPts val="0"/>
              </a:spcAft>
            </a:pPr>
            <a:r>
              <a:rPr lang="en-GB" sz="1000" dirty="0">
                <a:solidFill>
                  <a:srgbClr val="000000"/>
                </a:solidFill>
                <a:latin typeface="Times New Roman" panose="02020603050405020304" pitchFamily="18" charset="0"/>
                <a:ea typeface="Times New Roman" panose="02020603050405020304" pitchFamily="18" charset="0"/>
              </a:rPr>
              <a:t>I think that if George were a dish he would be steak and chips.  I chose this dish for George because the author portrays George as a traditional man's man we see this when he describes George as  “</a:t>
            </a:r>
            <a:r>
              <a:rPr lang="en-GB" sz="1000" dirty="0">
                <a:solidFill>
                  <a:srgbClr val="111111"/>
                </a:solidFill>
                <a:latin typeface="Arial" panose="020B0604020202020204" pitchFamily="34" charset="0"/>
                <a:ea typeface="Times New Roman" panose="02020603050405020304" pitchFamily="18" charset="0"/>
              </a:rPr>
              <a:t> Small and quick, dark of face, with restless eyes and sharp, strong features” . This is why </a:t>
            </a:r>
            <a:r>
              <a:rPr lang="en-GB" sz="1000" dirty="0" smtClean="0">
                <a:solidFill>
                  <a:srgbClr val="111111"/>
                </a:solidFill>
                <a:latin typeface="Arial" panose="020B0604020202020204" pitchFamily="34" charset="0"/>
                <a:ea typeface="Times New Roman" panose="02020603050405020304" pitchFamily="18" charset="0"/>
              </a:rPr>
              <a:t>I </a:t>
            </a:r>
            <a:r>
              <a:rPr lang="en-GB" sz="1000" dirty="0">
                <a:solidFill>
                  <a:srgbClr val="111111"/>
                </a:solidFill>
                <a:latin typeface="Arial" panose="020B0604020202020204" pitchFamily="34" charset="0"/>
                <a:ea typeface="Times New Roman" panose="02020603050405020304" pitchFamily="18" charset="0"/>
              </a:rPr>
              <a:t>chose a savoury meal instead of a sweet dessert. George is also described as being manly </a:t>
            </a:r>
            <a:r>
              <a:rPr lang="en-GB" sz="1000" dirty="0" smtClean="0">
                <a:solidFill>
                  <a:srgbClr val="111111"/>
                </a:solidFill>
                <a:latin typeface="Arial" panose="020B0604020202020204" pitchFamily="34" charset="0"/>
                <a:ea typeface="Times New Roman" panose="02020603050405020304" pitchFamily="18" charset="0"/>
              </a:rPr>
              <a:t>when</a:t>
            </a:r>
            <a:r>
              <a:rPr lang="ga-IE" sz="1000" dirty="0" smtClean="0">
                <a:solidFill>
                  <a:srgbClr val="111111"/>
                </a:solidFill>
                <a:latin typeface="Arial" panose="020B0604020202020204" pitchFamily="34" charset="0"/>
                <a:ea typeface="Times New Roman" panose="02020603050405020304" pitchFamily="18" charset="0"/>
              </a:rPr>
              <a:t>... </a:t>
            </a:r>
            <a:r>
              <a:rPr lang="ga-IE" sz="1000" dirty="0" err="1" smtClean="0">
                <a:solidFill>
                  <a:srgbClr val="111111"/>
                </a:solidFill>
                <a:latin typeface="Arial" panose="020B0604020202020204" pitchFamily="34" charset="0"/>
                <a:ea typeface="Times New Roman" panose="02020603050405020304" pitchFamily="18" charset="0"/>
              </a:rPr>
              <a:t>Robyn</a:t>
            </a:r>
            <a:endParaRPr lang="en-GB" sz="900" dirty="0">
              <a:latin typeface="Times New Roman" panose="02020603050405020304" pitchFamily="18" charset="0"/>
              <a:ea typeface="Times New Roman" panose="02020603050405020304" pitchFamily="18" charset="0"/>
            </a:endParaRPr>
          </a:p>
          <a:p>
            <a:pPr>
              <a:spcAft>
                <a:spcPts val="0"/>
              </a:spcAft>
            </a:pPr>
            <a:r>
              <a:rPr lang="en-GB" sz="900" dirty="0">
                <a:latin typeface="Times New Roman" panose="02020603050405020304" pitchFamily="18" charset="0"/>
                <a:ea typeface="Times New Roman" panose="02020603050405020304" pitchFamily="18" charset="0"/>
              </a:rPr>
              <a:t> </a:t>
            </a:r>
          </a:p>
          <a:p>
            <a:pPr>
              <a:spcBef>
                <a:spcPts val="1000"/>
              </a:spcBef>
              <a:spcAft>
                <a:spcPts val="0"/>
              </a:spcAft>
            </a:pPr>
            <a:r>
              <a:rPr lang="en-GB" sz="1000" dirty="0">
                <a:solidFill>
                  <a:srgbClr val="000000"/>
                </a:solidFill>
                <a:latin typeface="Times New Roman" panose="02020603050405020304" pitchFamily="18" charset="0"/>
                <a:ea typeface="Times New Roman" panose="02020603050405020304" pitchFamily="18" charset="0"/>
              </a:rPr>
              <a:t>I think that if Lennie were a dish he would be burger chips and a chocolate   milkshake I choose this dish because Lennie is describes to the reader as childish. For example ‘in panic Lennie looked at George for </a:t>
            </a:r>
            <a:r>
              <a:rPr lang="en-GB" sz="1000" dirty="0" smtClean="0">
                <a:solidFill>
                  <a:srgbClr val="000000"/>
                </a:solidFill>
                <a:latin typeface="Times New Roman" panose="02020603050405020304" pitchFamily="18" charset="0"/>
                <a:ea typeface="Times New Roman" panose="02020603050405020304" pitchFamily="18" charset="0"/>
              </a:rPr>
              <a:t>help'. This </a:t>
            </a:r>
            <a:r>
              <a:rPr lang="en-GB" sz="1000" dirty="0">
                <a:solidFill>
                  <a:srgbClr val="000000"/>
                </a:solidFill>
                <a:latin typeface="Times New Roman" panose="02020603050405020304" pitchFamily="18" charset="0"/>
                <a:ea typeface="Times New Roman" panose="02020603050405020304" pitchFamily="18" charset="0"/>
              </a:rPr>
              <a:t>is why </a:t>
            </a:r>
            <a:r>
              <a:rPr lang="en-GB" sz="1000" dirty="0" smtClean="0">
                <a:solidFill>
                  <a:srgbClr val="000000"/>
                </a:solidFill>
                <a:latin typeface="Times New Roman" panose="02020603050405020304" pitchFamily="18" charset="0"/>
                <a:ea typeface="Times New Roman" panose="02020603050405020304" pitchFamily="18" charset="0"/>
              </a:rPr>
              <a:t>I </a:t>
            </a:r>
            <a:r>
              <a:rPr lang="en-GB" sz="1000" dirty="0">
                <a:solidFill>
                  <a:srgbClr val="000000"/>
                </a:solidFill>
                <a:latin typeface="Times New Roman" panose="02020603050405020304" pitchFamily="18" charset="0"/>
                <a:ea typeface="Times New Roman" panose="02020603050405020304" pitchFamily="18" charset="0"/>
              </a:rPr>
              <a:t>chose a kids meal instead of an adults </a:t>
            </a:r>
            <a:r>
              <a:rPr lang="en-GB" sz="1000" dirty="0" smtClean="0">
                <a:solidFill>
                  <a:srgbClr val="000000"/>
                </a:solidFill>
                <a:latin typeface="Times New Roman" panose="02020603050405020304" pitchFamily="18" charset="0"/>
                <a:ea typeface="Times New Roman" panose="02020603050405020304" pitchFamily="18" charset="0"/>
              </a:rPr>
              <a:t>meal. Lennie </a:t>
            </a:r>
            <a:r>
              <a:rPr lang="en-GB" sz="1000" dirty="0">
                <a:solidFill>
                  <a:srgbClr val="000000"/>
                </a:solidFill>
                <a:latin typeface="Times New Roman" panose="02020603050405020304" pitchFamily="18" charset="0"/>
                <a:ea typeface="Times New Roman" panose="02020603050405020304" pitchFamily="18" charset="0"/>
              </a:rPr>
              <a:t>is also describes childish when he says Lennie says </a:t>
            </a:r>
            <a:r>
              <a:rPr lang="en-GB" sz="1000" dirty="0" smtClean="0">
                <a:solidFill>
                  <a:srgbClr val="000000"/>
                </a:solidFill>
                <a:latin typeface="Times New Roman" panose="02020603050405020304" pitchFamily="18" charset="0"/>
                <a:ea typeface="Times New Roman" panose="02020603050405020304" pitchFamily="18" charset="0"/>
              </a:rPr>
              <a:t>breathlessly</a:t>
            </a:r>
            <a:r>
              <a:rPr lang="ga-IE" sz="1000" dirty="0" smtClean="0">
                <a:solidFill>
                  <a:srgbClr val="000000"/>
                </a:solidFill>
                <a:latin typeface="Times New Roman" panose="02020603050405020304" pitchFamily="18" charset="0"/>
                <a:ea typeface="Times New Roman" panose="02020603050405020304" pitchFamily="18" charset="0"/>
              </a:rPr>
              <a:t>,</a:t>
            </a:r>
            <a:r>
              <a:rPr lang="en-GB" sz="1000" dirty="0" smtClean="0">
                <a:solidFill>
                  <a:srgbClr val="000000"/>
                </a:solidFill>
                <a:latin typeface="Times New Roman" panose="02020603050405020304" pitchFamily="18" charset="0"/>
                <a:ea typeface="Times New Roman" panose="02020603050405020304" pitchFamily="18" charset="0"/>
              </a:rPr>
              <a:t> "he's </a:t>
            </a:r>
            <a:r>
              <a:rPr lang="en-GB" sz="1000" dirty="0">
                <a:solidFill>
                  <a:srgbClr val="000000"/>
                </a:solidFill>
                <a:latin typeface="Times New Roman" panose="02020603050405020304" pitchFamily="18" charset="0"/>
                <a:ea typeface="Times New Roman" panose="02020603050405020304" pitchFamily="18" charset="0"/>
              </a:rPr>
              <a:t>brown an’ white jus’ </a:t>
            </a:r>
            <a:r>
              <a:rPr lang="en-GB" sz="1000" dirty="0" smtClean="0">
                <a:solidFill>
                  <a:srgbClr val="000000"/>
                </a:solidFill>
                <a:latin typeface="Times New Roman" panose="02020603050405020304" pitchFamily="18" charset="0"/>
                <a:ea typeface="Times New Roman" panose="02020603050405020304" pitchFamily="18" charset="0"/>
              </a:rPr>
              <a:t>“I </a:t>
            </a:r>
            <a:r>
              <a:rPr lang="en-GB" sz="1000" dirty="0">
                <a:solidFill>
                  <a:srgbClr val="000000"/>
                </a:solidFill>
                <a:latin typeface="Times New Roman" panose="02020603050405020304" pitchFamily="18" charset="0"/>
                <a:ea typeface="Times New Roman" panose="02020603050405020304" pitchFamily="18" charset="0"/>
              </a:rPr>
              <a:t>didn't mean no harm George honest </a:t>
            </a:r>
            <a:r>
              <a:rPr lang="en-GB" sz="1000" dirty="0" smtClean="0">
                <a:solidFill>
                  <a:srgbClr val="000000"/>
                </a:solidFill>
                <a:latin typeface="Times New Roman" panose="02020603050405020304" pitchFamily="18" charset="0"/>
                <a:ea typeface="Times New Roman" panose="02020603050405020304" pitchFamily="18" charset="0"/>
              </a:rPr>
              <a:t>I </a:t>
            </a:r>
            <a:r>
              <a:rPr lang="en-GB" sz="1000" dirty="0">
                <a:solidFill>
                  <a:srgbClr val="000000"/>
                </a:solidFill>
                <a:latin typeface="Times New Roman" panose="02020603050405020304" pitchFamily="18" charset="0"/>
                <a:ea typeface="Times New Roman" panose="02020603050405020304" pitchFamily="18" charset="0"/>
              </a:rPr>
              <a:t>didn't </a:t>
            </a:r>
            <a:r>
              <a:rPr lang="en-GB" sz="1000" dirty="0" smtClean="0">
                <a:solidFill>
                  <a:srgbClr val="000000"/>
                </a:solidFill>
                <a:latin typeface="Times New Roman" panose="02020603050405020304" pitchFamily="18" charset="0"/>
                <a:ea typeface="Times New Roman" panose="02020603050405020304" pitchFamily="18" charset="0"/>
              </a:rPr>
              <a:t>I </a:t>
            </a:r>
            <a:r>
              <a:rPr lang="en-GB" sz="1000" dirty="0">
                <a:solidFill>
                  <a:srgbClr val="000000"/>
                </a:solidFill>
                <a:latin typeface="Times New Roman" panose="02020603050405020304" pitchFamily="18" charset="0"/>
                <a:ea typeface="Times New Roman" panose="02020603050405020304" pitchFamily="18" charset="0"/>
              </a:rPr>
              <a:t>jus’ wanted to pet um a little” this shows that Lennie is like a child and doesn't understand the harm he was causing that might be danger later on in the </a:t>
            </a:r>
            <a:r>
              <a:rPr lang="en-GB" sz="1000" dirty="0" smtClean="0">
                <a:solidFill>
                  <a:srgbClr val="000000"/>
                </a:solidFill>
                <a:latin typeface="Times New Roman" panose="02020603050405020304" pitchFamily="18" charset="0"/>
                <a:ea typeface="Times New Roman" panose="02020603050405020304" pitchFamily="18" charset="0"/>
              </a:rPr>
              <a:t>book</a:t>
            </a:r>
            <a:r>
              <a:rPr lang="ga-IE" sz="1000" dirty="0" smtClean="0">
                <a:solidFill>
                  <a:srgbClr val="000000"/>
                </a:solidFill>
                <a:latin typeface="Times New Roman" panose="02020603050405020304" pitchFamily="18" charset="0"/>
                <a:ea typeface="Times New Roman" panose="02020603050405020304" pitchFamily="18" charset="0"/>
              </a:rPr>
              <a:t>. </a:t>
            </a:r>
            <a:r>
              <a:rPr lang="ga-IE" sz="1000" dirty="0">
                <a:solidFill>
                  <a:srgbClr val="000000"/>
                </a:solidFill>
                <a:latin typeface="Times New Roman" panose="02020603050405020304" pitchFamily="18" charset="0"/>
                <a:ea typeface="Times New Roman" panose="02020603050405020304" pitchFamily="18" charset="0"/>
              </a:rPr>
              <a:t>A</a:t>
            </a:r>
            <a:r>
              <a:rPr lang="en-GB" sz="1000" dirty="0" err="1" smtClean="0">
                <a:solidFill>
                  <a:srgbClr val="000000"/>
                </a:solidFill>
                <a:latin typeface="Times New Roman" panose="02020603050405020304" pitchFamily="18" charset="0"/>
                <a:ea typeface="Times New Roman" panose="02020603050405020304" pitchFamily="18" charset="0"/>
              </a:rPr>
              <a:t>isling</a:t>
            </a:r>
            <a:endParaRPr lang="en-GB" sz="900" dirty="0">
              <a:latin typeface="Times New Roman" panose="02020603050405020304" pitchFamily="18" charset="0"/>
              <a:ea typeface="Times New Roman" panose="02020603050405020304" pitchFamily="18" charset="0"/>
            </a:endParaRPr>
          </a:p>
          <a:p>
            <a:pPr algn="just">
              <a:lnSpc>
                <a:spcPct val="150000"/>
              </a:lnSpc>
              <a:spcAft>
                <a:spcPts val="0"/>
              </a:spcAft>
              <a:tabLst>
                <a:tab pos="8686800" algn="l"/>
              </a:tabLst>
            </a:pPr>
            <a:r>
              <a:rPr lang="en-GB" sz="900" dirty="0">
                <a:latin typeface="Times New Roman" panose="02020603050405020304" pitchFamily="18" charset="0"/>
                <a:ea typeface="Times New Roman" panose="02020603050405020304" pitchFamily="18" charset="0"/>
              </a:rPr>
              <a:t/>
            </a:r>
            <a:br>
              <a:rPr lang="en-GB" sz="900" dirty="0">
                <a:latin typeface="Times New Roman" panose="02020603050405020304" pitchFamily="18" charset="0"/>
                <a:ea typeface="Times New Roman" panose="02020603050405020304" pitchFamily="18" charset="0"/>
              </a:rPr>
            </a:br>
            <a:r>
              <a:rPr lang="en-GB" sz="900" dirty="0">
                <a:solidFill>
                  <a:srgbClr val="000000"/>
                </a:solidFill>
                <a:latin typeface="Times New Roman" panose="02020603050405020304" pitchFamily="18" charset="0"/>
                <a:ea typeface="Times New Roman" panose="02020603050405020304" pitchFamily="18" charset="0"/>
              </a:rPr>
              <a:t>If </a:t>
            </a:r>
            <a:r>
              <a:rPr lang="ga-IE" sz="900" dirty="0" err="1">
                <a:solidFill>
                  <a:srgbClr val="000000"/>
                </a:solidFill>
                <a:latin typeface="Times New Roman" panose="02020603050405020304" pitchFamily="18" charset="0"/>
                <a:ea typeface="Times New Roman" panose="02020603050405020304" pitchFamily="18" charset="0"/>
              </a:rPr>
              <a:t>C</a:t>
            </a:r>
            <a:r>
              <a:rPr lang="en-GB" sz="900" dirty="0" err="1" smtClean="0">
                <a:solidFill>
                  <a:srgbClr val="000000"/>
                </a:solidFill>
                <a:latin typeface="Times New Roman" panose="02020603050405020304" pitchFamily="18" charset="0"/>
                <a:ea typeface="Times New Roman" panose="02020603050405020304" pitchFamily="18" charset="0"/>
              </a:rPr>
              <a:t>urley</a:t>
            </a:r>
            <a:r>
              <a:rPr lang="en-GB" sz="900" dirty="0" smtClean="0">
                <a:solidFill>
                  <a:srgbClr val="000000"/>
                </a:solidFill>
                <a:latin typeface="Times New Roman" panose="02020603050405020304" pitchFamily="18" charset="0"/>
                <a:ea typeface="Times New Roman" panose="02020603050405020304" pitchFamily="18" charset="0"/>
              </a:rPr>
              <a:t> </a:t>
            </a:r>
            <a:r>
              <a:rPr lang="en-GB" sz="900" dirty="0">
                <a:solidFill>
                  <a:srgbClr val="000000"/>
                </a:solidFill>
                <a:latin typeface="Times New Roman" panose="02020603050405020304" pitchFamily="18" charset="0"/>
                <a:ea typeface="Times New Roman" panose="02020603050405020304" pitchFamily="18" charset="0"/>
              </a:rPr>
              <a:t>were a dish </a:t>
            </a:r>
            <a:r>
              <a:rPr lang="en-GB" sz="900" dirty="0" smtClean="0">
                <a:solidFill>
                  <a:srgbClr val="000000"/>
                </a:solidFill>
                <a:latin typeface="Times New Roman" panose="02020603050405020304" pitchFamily="18" charset="0"/>
                <a:ea typeface="Times New Roman" panose="02020603050405020304" pitchFamily="18" charset="0"/>
              </a:rPr>
              <a:t>I'd </a:t>
            </a:r>
            <a:r>
              <a:rPr lang="en-GB" sz="900" dirty="0">
                <a:solidFill>
                  <a:srgbClr val="000000"/>
                </a:solidFill>
                <a:latin typeface="Times New Roman" panose="02020603050405020304" pitchFamily="18" charset="0"/>
                <a:ea typeface="Times New Roman" panose="02020603050405020304" pitchFamily="18" charset="0"/>
              </a:rPr>
              <a:t>have to say he’d be curly fries .My reasons of picking this dish is because he is described as “A thin young man with a head of tightly curled hair” in my opinion they way he was described just remedies you of curly fries in how thin and curly they are it .Of course he’s name is a reason too it also reminds you of curly fries. As well as he is  described as very small which is also how curly fries look. We've also read about how rough he is and how he likes to pick fights with tall people this shows how much of a small angry man he is. This is my reason for picking this dish. Amy</a:t>
            </a:r>
            <a:endParaRPr lang="en-GB" sz="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4508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98" y="0"/>
            <a:ext cx="9692640" cy="1428929"/>
          </a:xfrm>
        </p:spPr>
        <p:txBody>
          <a:bodyPr/>
          <a:lstStyle/>
          <a:p>
            <a:r>
              <a:rPr lang="ga-IE" dirty="0" smtClean="0">
                <a:solidFill>
                  <a:srgbClr val="E51B81"/>
                </a:solidFill>
                <a:latin typeface="Comic Sans MS" panose="030F0702030302020204" pitchFamily="66" charset="0"/>
              </a:rPr>
              <a:t>Ceangail/</a:t>
            </a:r>
            <a:r>
              <a:rPr lang="ga-IE" dirty="0" err="1" smtClean="0">
                <a:solidFill>
                  <a:srgbClr val="E51B81"/>
                </a:solidFill>
                <a:latin typeface="Comic Sans MS" panose="030F0702030302020204" pitchFamily="66" charset="0"/>
              </a:rPr>
              <a:t>Connect</a:t>
            </a:r>
            <a:endParaRPr lang="ga-IE" dirty="0">
              <a:solidFill>
                <a:srgbClr val="E51B81"/>
              </a:solidFill>
              <a:latin typeface="Comic Sans MS" panose="030F0702030302020204" pitchFamily="66" charset="0"/>
            </a:endParaRPr>
          </a:p>
        </p:txBody>
      </p:sp>
      <p:pic>
        <p:nvPicPr>
          <p:cNvPr id="5" name="Content Placeholder 4"/>
          <p:cNvPicPr>
            <a:picLocks noGrp="1" noChangeAspect="1"/>
          </p:cNvPicPr>
          <p:nvPr>
            <p:ph idx="1"/>
          </p:nvPr>
        </p:nvPicPr>
        <p:blipFill>
          <a:blip r:embed="rId2"/>
          <a:stretch>
            <a:fillRect/>
          </a:stretch>
        </p:blipFill>
        <p:spPr>
          <a:xfrm>
            <a:off x="2972572" y="1977821"/>
            <a:ext cx="4886325" cy="4210050"/>
          </a:xfrm>
          <a:prstGeom prst="rect">
            <a:avLst/>
          </a:prstGeom>
        </p:spPr>
      </p:pic>
      <p:pic>
        <p:nvPicPr>
          <p:cNvPr id="6" name="Picture 5"/>
          <p:cNvPicPr>
            <a:picLocks noChangeAspect="1"/>
          </p:cNvPicPr>
          <p:nvPr/>
        </p:nvPicPr>
        <p:blipFill>
          <a:blip r:embed="rId3"/>
          <a:stretch>
            <a:fillRect/>
          </a:stretch>
        </p:blipFill>
        <p:spPr>
          <a:xfrm>
            <a:off x="7868472" y="-271427"/>
            <a:ext cx="3639627" cy="3560373"/>
          </a:xfrm>
          <a:prstGeom prst="rect">
            <a:avLst/>
          </a:prstGeom>
        </p:spPr>
      </p:pic>
      <p:sp>
        <p:nvSpPr>
          <p:cNvPr id="7" name="TextBox 6"/>
          <p:cNvSpPr txBox="1"/>
          <p:nvPr/>
        </p:nvSpPr>
        <p:spPr>
          <a:xfrm>
            <a:off x="8329747" y="5987816"/>
            <a:ext cx="2899955" cy="400110"/>
          </a:xfrm>
          <a:prstGeom prst="rect">
            <a:avLst/>
          </a:prstGeom>
          <a:noFill/>
        </p:spPr>
        <p:txBody>
          <a:bodyPr wrap="square" rtlCol="0">
            <a:spAutoFit/>
          </a:bodyPr>
          <a:lstStyle/>
          <a:p>
            <a:pPr algn="ctr"/>
            <a:r>
              <a:rPr lang="ga-IE" sz="2000" dirty="0" smtClean="0">
                <a:latin typeface="Comic Sans MS" panose="030F0702030302020204" pitchFamily="66" charset="0"/>
              </a:rPr>
              <a:t>@</a:t>
            </a:r>
            <a:r>
              <a:rPr lang="ga-IE" sz="2000" dirty="0" err="1" smtClean="0">
                <a:latin typeface="Comic Sans MS" panose="030F0702030302020204" pitchFamily="66" charset="0"/>
              </a:rPr>
              <a:t>RoinnNaFraincise</a:t>
            </a:r>
            <a:endParaRPr lang="en-GB" sz="2000" dirty="0">
              <a:latin typeface="Comic Sans MS" panose="030F0702030302020204" pitchFamily="66" charset="0"/>
            </a:endParaRPr>
          </a:p>
        </p:txBody>
      </p:sp>
      <p:sp>
        <p:nvSpPr>
          <p:cNvPr id="8" name="TextBox 7"/>
          <p:cNvSpPr txBox="1"/>
          <p:nvPr/>
        </p:nvSpPr>
        <p:spPr>
          <a:xfrm rot="1309532">
            <a:off x="9484412" y="529797"/>
            <a:ext cx="914400" cy="369332"/>
          </a:xfrm>
          <a:prstGeom prst="rect">
            <a:avLst/>
          </a:prstGeom>
          <a:noFill/>
        </p:spPr>
        <p:txBody>
          <a:bodyPr wrap="square" rtlCol="0">
            <a:spAutoFit/>
          </a:bodyPr>
          <a:lstStyle/>
          <a:p>
            <a:r>
              <a:rPr lang="ga-IE" dirty="0" smtClean="0">
                <a:latin typeface="Comic Sans MS" panose="030F0702030302020204" pitchFamily="66" charset="0"/>
              </a:rPr>
              <a:t>Míniú: </a:t>
            </a:r>
            <a:endParaRPr lang="en-GB" dirty="0">
              <a:latin typeface="Comic Sans MS" panose="030F0702030302020204" pitchFamily="66" charset="0"/>
            </a:endParaRPr>
          </a:p>
        </p:txBody>
      </p:sp>
      <p:pic>
        <p:nvPicPr>
          <p:cNvPr id="9" name="Picture 8"/>
          <p:cNvPicPr>
            <a:picLocks noChangeAspect="1"/>
          </p:cNvPicPr>
          <p:nvPr/>
        </p:nvPicPr>
        <p:blipFill>
          <a:blip r:embed="rId4">
            <a:clrChange>
              <a:clrFrom>
                <a:srgbClr val="DEDEDE"/>
              </a:clrFrom>
              <a:clrTo>
                <a:srgbClr val="DEDEDE">
                  <a:alpha val="0"/>
                </a:srgbClr>
              </a:clrTo>
            </a:clrChange>
          </a:blip>
          <a:stretch>
            <a:fillRect/>
          </a:stretch>
        </p:blipFill>
        <p:spPr>
          <a:xfrm rot="20758756">
            <a:off x="241474" y="4172973"/>
            <a:ext cx="2492001" cy="2299847"/>
          </a:xfrm>
          <a:prstGeom prst="rect">
            <a:avLst/>
          </a:prstGeom>
        </p:spPr>
      </p:pic>
      <p:sp>
        <p:nvSpPr>
          <p:cNvPr id="10" name="TextBox 9"/>
          <p:cNvSpPr txBox="1"/>
          <p:nvPr/>
        </p:nvSpPr>
        <p:spPr>
          <a:xfrm rot="20365064">
            <a:off x="440509" y="4439520"/>
            <a:ext cx="1595587" cy="369332"/>
          </a:xfrm>
          <a:prstGeom prst="rect">
            <a:avLst/>
          </a:prstGeom>
          <a:noFill/>
        </p:spPr>
        <p:txBody>
          <a:bodyPr wrap="square" rtlCol="0">
            <a:spAutoFit/>
          </a:bodyPr>
          <a:lstStyle/>
          <a:p>
            <a:r>
              <a:rPr lang="ga-IE" dirty="0" smtClean="0">
                <a:latin typeface="Comic Sans MS" panose="030F0702030302020204" pitchFamily="66" charset="0"/>
              </a:rPr>
              <a:t>Samplaí Eile: </a:t>
            </a:r>
            <a:endParaRPr lang="en-GB" dirty="0">
              <a:latin typeface="Comic Sans MS" panose="030F0702030302020204" pitchFamily="66" charset="0"/>
            </a:endParaRPr>
          </a:p>
        </p:txBody>
      </p:sp>
      <p:sp>
        <p:nvSpPr>
          <p:cNvPr id="12" name="TextBox 11"/>
          <p:cNvSpPr txBox="1"/>
          <p:nvPr/>
        </p:nvSpPr>
        <p:spPr>
          <a:xfrm rot="1297614">
            <a:off x="8997505" y="1047093"/>
            <a:ext cx="1724513" cy="923330"/>
          </a:xfrm>
          <a:prstGeom prst="rect">
            <a:avLst/>
          </a:prstGeom>
          <a:noFill/>
        </p:spPr>
        <p:txBody>
          <a:bodyPr wrap="square" rtlCol="0">
            <a:spAutoFit/>
          </a:bodyPr>
          <a:lstStyle/>
          <a:p>
            <a:r>
              <a:rPr lang="ga-IE" dirty="0" smtClean="0">
                <a:latin typeface="Comic Sans MS" panose="030F0702030302020204" pitchFamily="66" charset="0"/>
              </a:rPr>
              <a:t>Ag aithint nascanna</a:t>
            </a:r>
            <a:r>
              <a:rPr lang="ga-IE" dirty="0">
                <a:latin typeface="Comic Sans MS" panose="030F0702030302020204" pitchFamily="66" charset="0"/>
              </a:rPr>
              <a:t> </a:t>
            </a:r>
            <a:r>
              <a:rPr lang="ga-IE" dirty="0" smtClean="0">
                <a:latin typeface="Comic Sans MS" panose="030F0702030302020204" pitchFamily="66" charset="0"/>
              </a:rPr>
              <a:t>ábhartha.</a:t>
            </a:r>
            <a:endParaRPr lang="en-GB" dirty="0">
              <a:latin typeface="Comic Sans MS" panose="030F0702030302020204" pitchFamily="66" charset="0"/>
            </a:endParaRPr>
          </a:p>
        </p:txBody>
      </p:sp>
      <p:sp>
        <p:nvSpPr>
          <p:cNvPr id="13" name="TextBox 12"/>
          <p:cNvSpPr txBox="1"/>
          <p:nvPr/>
        </p:nvSpPr>
        <p:spPr>
          <a:xfrm rot="20166053">
            <a:off x="627215" y="4742848"/>
            <a:ext cx="1724513" cy="1200329"/>
          </a:xfrm>
          <a:prstGeom prst="rect">
            <a:avLst/>
          </a:prstGeom>
          <a:noFill/>
        </p:spPr>
        <p:txBody>
          <a:bodyPr wrap="square" rtlCol="0">
            <a:spAutoFit/>
          </a:bodyPr>
          <a:lstStyle/>
          <a:p>
            <a:pPr marL="285750" indent="-285750">
              <a:buFont typeface="Arial" panose="020B0604020202020204" pitchFamily="34" charset="0"/>
              <a:buChar char="•"/>
            </a:pPr>
            <a:r>
              <a:rPr lang="ga-IE" dirty="0" smtClean="0">
                <a:latin typeface="Comic Sans MS" panose="030F0702030302020204" pitchFamily="66" charset="0"/>
              </a:rPr>
              <a:t>Snap</a:t>
            </a:r>
          </a:p>
          <a:p>
            <a:pPr marL="285750" indent="-285750">
              <a:buFont typeface="Arial" panose="020B0604020202020204" pitchFamily="34" charset="0"/>
              <a:buChar char="•"/>
            </a:pPr>
            <a:r>
              <a:rPr lang="ga-IE" dirty="0" err="1" smtClean="0">
                <a:latin typeface="Comic Sans MS" panose="030F0702030302020204" pitchFamily="66" charset="0"/>
              </a:rPr>
              <a:t>Dominoes</a:t>
            </a:r>
            <a:endParaRPr lang="ga-IE" dirty="0" smtClean="0">
              <a:latin typeface="Comic Sans MS" panose="030F0702030302020204" pitchFamily="66" charset="0"/>
            </a:endParaRPr>
          </a:p>
          <a:p>
            <a:pPr marL="285750" indent="-285750">
              <a:buFont typeface="Arial" panose="020B0604020202020204" pitchFamily="34" charset="0"/>
              <a:buChar char="•"/>
            </a:pPr>
            <a:r>
              <a:rPr lang="ga-IE" dirty="0" err="1" smtClean="0">
                <a:solidFill>
                  <a:srgbClr val="FF0000"/>
                </a:solidFill>
                <a:latin typeface="Comic Sans MS" panose="030F0702030302020204" pitchFamily="66" charset="0"/>
              </a:rPr>
              <a:t>Odd</a:t>
            </a:r>
            <a:r>
              <a:rPr lang="ga-IE" dirty="0" smtClean="0">
                <a:solidFill>
                  <a:srgbClr val="FF0000"/>
                </a:solidFill>
                <a:latin typeface="Comic Sans MS" panose="030F0702030302020204" pitchFamily="66" charset="0"/>
              </a:rPr>
              <a:t> </a:t>
            </a:r>
            <a:r>
              <a:rPr lang="ga-IE" dirty="0" err="1" smtClean="0">
                <a:solidFill>
                  <a:srgbClr val="FF0000"/>
                </a:solidFill>
                <a:latin typeface="Comic Sans MS" panose="030F0702030302020204" pitchFamily="66" charset="0"/>
              </a:rPr>
              <a:t>one</a:t>
            </a:r>
            <a:r>
              <a:rPr lang="ga-IE" dirty="0" smtClean="0">
                <a:solidFill>
                  <a:srgbClr val="FF0000"/>
                </a:solidFill>
                <a:latin typeface="Comic Sans MS" panose="030F0702030302020204" pitchFamily="66" charset="0"/>
              </a:rPr>
              <a:t> </a:t>
            </a:r>
            <a:r>
              <a:rPr lang="ga-IE" dirty="0" err="1" smtClean="0">
                <a:solidFill>
                  <a:srgbClr val="FF0000"/>
                </a:solidFill>
                <a:latin typeface="Comic Sans MS" panose="030F0702030302020204" pitchFamily="66" charset="0"/>
              </a:rPr>
              <a:t>out</a:t>
            </a:r>
            <a:endParaRPr lang="ga-IE" dirty="0" smtClean="0">
              <a:solidFill>
                <a:srgbClr val="FF0000"/>
              </a:solidFill>
              <a:latin typeface="Comic Sans MS" panose="030F0702030302020204" pitchFamily="66" charset="0"/>
            </a:endParaRPr>
          </a:p>
        </p:txBody>
      </p:sp>
    </p:spTree>
    <p:extLst>
      <p:ext uri="{BB962C8B-B14F-4D97-AF65-F5344CB8AC3E}">
        <p14:creationId xmlns:p14="http://schemas.microsoft.com/office/powerpoint/2010/main" val="866895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014" y="-129492"/>
            <a:ext cx="9692640" cy="1428929"/>
          </a:xfrm>
        </p:spPr>
        <p:txBody>
          <a:bodyPr/>
          <a:lstStyle/>
          <a:p>
            <a:r>
              <a:rPr lang="ga-IE" dirty="0" smtClean="0">
                <a:solidFill>
                  <a:srgbClr val="E51B81"/>
                </a:solidFill>
                <a:latin typeface="Comic Sans MS" panose="030F0702030302020204" pitchFamily="66" charset="0"/>
              </a:rPr>
              <a:t>Cóimeáil/</a:t>
            </a:r>
            <a:r>
              <a:rPr lang="ga-IE" dirty="0" err="1" smtClean="0">
                <a:solidFill>
                  <a:srgbClr val="E51B81"/>
                </a:solidFill>
                <a:latin typeface="Comic Sans MS" panose="030F0702030302020204" pitchFamily="66" charset="0"/>
              </a:rPr>
              <a:t>Assemble</a:t>
            </a:r>
            <a:endParaRPr lang="ga-IE" dirty="0">
              <a:solidFill>
                <a:srgbClr val="E51B81"/>
              </a:solidFill>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3095897" y="2065681"/>
            <a:ext cx="4690382" cy="3890710"/>
          </a:xfrm>
          <a:prstGeom prst="rect">
            <a:avLst/>
          </a:prstGeom>
        </p:spPr>
      </p:pic>
      <p:pic>
        <p:nvPicPr>
          <p:cNvPr id="8" name="Picture 7"/>
          <p:cNvPicPr>
            <a:picLocks noChangeAspect="1"/>
          </p:cNvPicPr>
          <p:nvPr/>
        </p:nvPicPr>
        <p:blipFill>
          <a:blip r:embed="rId3"/>
          <a:stretch>
            <a:fillRect/>
          </a:stretch>
        </p:blipFill>
        <p:spPr>
          <a:xfrm>
            <a:off x="7894598" y="-129492"/>
            <a:ext cx="3639627" cy="3560373"/>
          </a:xfrm>
          <a:prstGeom prst="rect">
            <a:avLst/>
          </a:prstGeom>
        </p:spPr>
      </p:pic>
      <p:sp>
        <p:nvSpPr>
          <p:cNvPr id="9" name="TextBox 8"/>
          <p:cNvSpPr txBox="1"/>
          <p:nvPr/>
        </p:nvSpPr>
        <p:spPr>
          <a:xfrm>
            <a:off x="8264433" y="5969182"/>
            <a:ext cx="2899955" cy="400110"/>
          </a:xfrm>
          <a:prstGeom prst="rect">
            <a:avLst/>
          </a:prstGeom>
          <a:noFill/>
        </p:spPr>
        <p:txBody>
          <a:bodyPr wrap="square" rtlCol="0">
            <a:spAutoFit/>
          </a:bodyPr>
          <a:lstStyle/>
          <a:p>
            <a:pPr algn="ctr"/>
            <a:r>
              <a:rPr lang="ga-IE" sz="2000" dirty="0" smtClean="0">
                <a:latin typeface="Comic Sans MS" panose="030F0702030302020204" pitchFamily="66" charset="0"/>
              </a:rPr>
              <a:t>@</a:t>
            </a:r>
            <a:r>
              <a:rPr lang="ga-IE" sz="2000" dirty="0" err="1" smtClean="0">
                <a:latin typeface="Comic Sans MS" panose="030F0702030302020204" pitchFamily="66" charset="0"/>
              </a:rPr>
              <a:t>RoinnNahEolaíochta</a:t>
            </a:r>
            <a:endParaRPr lang="en-GB" sz="2000" dirty="0">
              <a:latin typeface="Comic Sans MS" panose="030F0702030302020204" pitchFamily="66" charset="0"/>
            </a:endParaRPr>
          </a:p>
        </p:txBody>
      </p:sp>
      <p:sp>
        <p:nvSpPr>
          <p:cNvPr id="10" name="TextBox 9"/>
          <p:cNvSpPr txBox="1"/>
          <p:nvPr/>
        </p:nvSpPr>
        <p:spPr>
          <a:xfrm rot="1309532">
            <a:off x="9706480" y="600284"/>
            <a:ext cx="914400" cy="369332"/>
          </a:xfrm>
          <a:prstGeom prst="rect">
            <a:avLst/>
          </a:prstGeom>
          <a:noFill/>
        </p:spPr>
        <p:txBody>
          <a:bodyPr wrap="square" rtlCol="0">
            <a:spAutoFit/>
          </a:bodyPr>
          <a:lstStyle/>
          <a:p>
            <a:r>
              <a:rPr lang="ga-IE" dirty="0" smtClean="0">
                <a:latin typeface="Comic Sans MS" panose="030F0702030302020204" pitchFamily="66" charset="0"/>
              </a:rPr>
              <a:t>Míniú: </a:t>
            </a:r>
            <a:endParaRPr lang="en-GB" dirty="0">
              <a:latin typeface="Comic Sans MS" panose="030F0702030302020204" pitchFamily="66" charset="0"/>
            </a:endParaRPr>
          </a:p>
        </p:txBody>
      </p:sp>
      <p:pic>
        <p:nvPicPr>
          <p:cNvPr id="11" name="Picture 10"/>
          <p:cNvPicPr>
            <a:picLocks noChangeAspect="1"/>
          </p:cNvPicPr>
          <p:nvPr/>
        </p:nvPicPr>
        <p:blipFill>
          <a:blip r:embed="rId4">
            <a:clrChange>
              <a:clrFrom>
                <a:srgbClr val="DEDEDE"/>
              </a:clrFrom>
              <a:clrTo>
                <a:srgbClr val="DEDEDE">
                  <a:alpha val="0"/>
                </a:srgbClr>
              </a:clrTo>
            </a:clrChange>
          </a:blip>
          <a:stretch>
            <a:fillRect/>
          </a:stretch>
        </p:blipFill>
        <p:spPr>
          <a:xfrm rot="20758756">
            <a:off x="241473" y="4186036"/>
            <a:ext cx="2492001" cy="2299847"/>
          </a:xfrm>
          <a:prstGeom prst="rect">
            <a:avLst/>
          </a:prstGeom>
        </p:spPr>
      </p:pic>
      <p:sp>
        <p:nvSpPr>
          <p:cNvPr id="12" name="TextBox 11"/>
          <p:cNvSpPr txBox="1"/>
          <p:nvPr/>
        </p:nvSpPr>
        <p:spPr>
          <a:xfrm rot="20365064">
            <a:off x="440509" y="4439520"/>
            <a:ext cx="1595587" cy="369332"/>
          </a:xfrm>
          <a:prstGeom prst="rect">
            <a:avLst/>
          </a:prstGeom>
          <a:noFill/>
        </p:spPr>
        <p:txBody>
          <a:bodyPr wrap="square" rtlCol="0">
            <a:spAutoFit/>
          </a:bodyPr>
          <a:lstStyle/>
          <a:p>
            <a:r>
              <a:rPr lang="ga-IE" dirty="0" smtClean="0">
                <a:latin typeface="Comic Sans MS" panose="030F0702030302020204" pitchFamily="66" charset="0"/>
              </a:rPr>
              <a:t>Samplaí Eile: </a:t>
            </a:r>
            <a:endParaRPr lang="en-GB" dirty="0">
              <a:latin typeface="Comic Sans MS" panose="030F0702030302020204" pitchFamily="66" charset="0"/>
            </a:endParaRPr>
          </a:p>
        </p:txBody>
      </p:sp>
      <p:sp>
        <p:nvSpPr>
          <p:cNvPr id="13" name="TextBox 12"/>
          <p:cNvSpPr txBox="1"/>
          <p:nvPr/>
        </p:nvSpPr>
        <p:spPr>
          <a:xfrm rot="1297614">
            <a:off x="8705919" y="1099227"/>
            <a:ext cx="2016981" cy="1200329"/>
          </a:xfrm>
          <a:prstGeom prst="rect">
            <a:avLst/>
          </a:prstGeom>
          <a:noFill/>
        </p:spPr>
        <p:txBody>
          <a:bodyPr wrap="square" rtlCol="0">
            <a:spAutoFit/>
          </a:bodyPr>
          <a:lstStyle/>
          <a:p>
            <a:r>
              <a:rPr lang="ga-IE" dirty="0" smtClean="0">
                <a:latin typeface="Comic Sans MS" panose="030F0702030302020204" pitchFamily="66" charset="0"/>
              </a:rPr>
              <a:t>Ag tabhairt tasc do na daltaí ag tógáil ar an réamh fhoghlaim.</a:t>
            </a:r>
            <a:endParaRPr lang="en-GB" dirty="0">
              <a:latin typeface="Comic Sans MS" panose="030F0702030302020204" pitchFamily="66" charset="0"/>
            </a:endParaRPr>
          </a:p>
        </p:txBody>
      </p:sp>
      <p:sp>
        <p:nvSpPr>
          <p:cNvPr id="14" name="TextBox 13"/>
          <p:cNvSpPr txBox="1"/>
          <p:nvPr/>
        </p:nvSpPr>
        <p:spPr>
          <a:xfrm rot="20294911">
            <a:off x="478982" y="4792400"/>
            <a:ext cx="2016981" cy="1754326"/>
          </a:xfrm>
          <a:prstGeom prst="rect">
            <a:avLst/>
          </a:prstGeom>
          <a:noFill/>
        </p:spPr>
        <p:txBody>
          <a:bodyPr wrap="square" rtlCol="0">
            <a:spAutoFit/>
          </a:bodyPr>
          <a:lstStyle/>
          <a:p>
            <a:pPr marL="285750" indent="-285750">
              <a:buFont typeface="Arial" panose="020B0604020202020204" pitchFamily="34" charset="0"/>
              <a:buChar char="•"/>
            </a:pPr>
            <a:r>
              <a:rPr lang="ga-IE" dirty="0" smtClean="0">
                <a:latin typeface="Comic Sans MS" panose="030F0702030302020204" pitchFamily="66" charset="0"/>
              </a:rPr>
              <a:t>‘</a:t>
            </a:r>
            <a:r>
              <a:rPr lang="ga-IE" dirty="0" err="1" smtClean="0">
                <a:solidFill>
                  <a:srgbClr val="FF0000"/>
                </a:solidFill>
                <a:latin typeface="Comic Sans MS" panose="030F0702030302020204" pitchFamily="66" charset="0"/>
              </a:rPr>
              <a:t>Snowballing</a:t>
            </a:r>
            <a:r>
              <a:rPr lang="ga-IE" dirty="0">
                <a:solidFill>
                  <a:srgbClr val="FF0000"/>
                </a:solidFill>
                <a:latin typeface="Comic Sans MS" panose="030F0702030302020204" pitchFamily="66" charset="0"/>
              </a:rPr>
              <a:t> </a:t>
            </a:r>
            <a:r>
              <a:rPr lang="ga-IE" dirty="0" smtClean="0">
                <a:solidFill>
                  <a:srgbClr val="FF0000"/>
                </a:solidFill>
                <a:latin typeface="Comic Sans MS" panose="030F0702030302020204" pitchFamily="66" charset="0"/>
              </a:rPr>
              <a:t>&gt; </a:t>
            </a:r>
            <a:r>
              <a:rPr lang="ga-IE" dirty="0" err="1" smtClean="0">
                <a:solidFill>
                  <a:srgbClr val="FF0000"/>
                </a:solidFill>
                <a:latin typeface="Comic Sans MS" panose="030F0702030302020204" pitchFamily="66" charset="0"/>
              </a:rPr>
              <a:t>Think</a:t>
            </a:r>
            <a:r>
              <a:rPr lang="ga-IE" dirty="0" smtClean="0">
                <a:solidFill>
                  <a:srgbClr val="FF0000"/>
                </a:solidFill>
                <a:latin typeface="Comic Sans MS" panose="030F0702030302020204" pitchFamily="66" charset="0"/>
              </a:rPr>
              <a:t>, </a:t>
            </a:r>
            <a:r>
              <a:rPr lang="ga-IE" dirty="0" err="1" smtClean="0">
                <a:solidFill>
                  <a:srgbClr val="FF0000"/>
                </a:solidFill>
                <a:latin typeface="Comic Sans MS" panose="030F0702030302020204" pitchFamily="66" charset="0"/>
              </a:rPr>
              <a:t>Pair</a:t>
            </a:r>
            <a:r>
              <a:rPr lang="ga-IE" dirty="0" smtClean="0">
                <a:solidFill>
                  <a:srgbClr val="FF0000"/>
                </a:solidFill>
                <a:latin typeface="Comic Sans MS" panose="030F0702030302020204" pitchFamily="66" charset="0"/>
              </a:rPr>
              <a:t>, </a:t>
            </a:r>
            <a:r>
              <a:rPr lang="ga-IE" dirty="0" err="1" smtClean="0">
                <a:solidFill>
                  <a:srgbClr val="FF0000"/>
                </a:solidFill>
                <a:latin typeface="Comic Sans MS" panose="030F0702030302020204" pitchFamily="66" charset="0"/>
              </a:rPr>
              <a:t>Share</a:t>
            </a:r>
            <a:r>
              <a:rPr lang="ga-IE" dirty="0" smtClean="0">
                <a:solidFill>
                  <a:srgbClr val="FF0000"/>
                </a:solidFill>
                <a:latin typeface="Comic Sans MS" panose="030F0702030302020204" pitchFamily="66" charset="0"/>
              </a:rPr>
              <a:t>’</a:t>
            </a:r>
          </a:p>
          <a:p>
            <a:pPr marL="285750" indent="-285750">
              <a:buFont typeface="Arial" panose="020B0604020202020204" pitchFamily="34" charset="0"/>
              <a:buChar char="•"/>
            </a:pPr>
            <a:r>
              <a:rPr lang="ga-IE" dirty="0" smtClean="0">
                <a:solidFill>
                  <a:srgbClr val="FF0000"/>
                </a:solidFill>
                <a:latin typeface="Comic Sans MS" panose="030F0702030302020204" pitchFamily="66" charset="0"/>
              </a:rPr>
              <a:t>‘</a:t>
            </a:r>
            <a:r>
              <a:rPr lang="ga-IE" dirty="0" err="1" smtClean="0">
                <a:solidFill>
                  <a:srgbClr val="FF0000"/>
                </a:solidFill>
                <a:latin typeface="Comic Sans MS" panose="030F0702030302020204" pitchFamily="66" charset="0"/>
              </a:rPr>
              <a:t>Speed</a:t>
            </a:r>
            <a:r>
              <a:rPr lang="ga-IE" dirty="0" smtClean="0">
                <a:solidFill>
                  <a:srgbClr val="FF0000"/>
                </a:solidFill>
                <a:latin typeface="Comic Sans MS" panose="030F0702030302020204" pitchFamily="66" charset="0"/>
              </a:rPr>
              <a:t> </a:t>
            </a:r>
            <a:r>
              <a:rPr lang="ga-IE" dirty="0" err="1" smtClean="0">
                <a:solidFill>
                  <a:srgbClr val="FF0000"/>
                </a:solidFill>
                <a:latin typeface="Comic Sans MS" panose="030F0702030302020204" pitchFamily="66" charset="0"/>
              </a:rPr>
              <a:t>Dating</a:t>
            </a:r>
            <a:r>
              <a:rPr lang="ga-IE" dirty="0" smtClean="0">
                <a:solidFill>
                  <a:srgbClr val="FF0000"/>
                </a:solidFill>
                <a:latin typeface="Comic Sans MS" panose="030F0702030302020204" pitchFamily="66" charset="0"/>
              </a:rPr>
              <a:t>’ </a:t>
            </a:r>
          </a:p>
          <a:p>
            <a:pPr marL="285750" indent="-285750">
              <a:buFont typeface="Arial" panose="020B0604020202020204" pitchFamily="34" charset="0"/>
              <a:buChar char="•"/>
            </a:pPr>
            <a:r>
              <a:rPr lang="ga-IE" dirty="0" smtClean="0">
                <a:solidFill>
                  <a:srgbClr val="FF0000"/>
                </a:solidFill>
                <a:latin typeface="Comic Sans MS" panose="030F0702030302020204" pitchFamily="66" charset="0"/>
              </a:rPr>
              <a:t>‘</a:t>
            </a:r>
            <a:r>
              <a:rPr lang="ga-IE" dirty="0" err="1" smtClean="0">
                <a:solidFill>
                  <a:srgbClr val="FF0000"/>
                </a:solidFill>
                <a:latin typeface="Comic Sans MS" panose="030F0702030302020204" pitchFamily="66" charset="0"/>
              </a:rPr>
              <a:t>Jigsaw</a:t>
            </a:r>
            <a:r>
              <a:rPr lang="ga-IE" dirty="0" smtClean="0">
                <a:solidFill>
                  <a:srgbClr val="FF0000"/>
                </a:solidFill>
                <a:latin typeface="Comic Sans MS" panose="030F0702030302020204" pitchFamily="66" charset="0"/>
              </a:rPr>
              <a:t>’ </a:t>
            </a:r>
          </a:p>
          <a:p>
            <a:pPr marL="285750" indent="-285750">
              <a:buFont typeface="Arial" panose="020B0604020202020204" pitchFamily="34" charset="0"/>
              <a:buChar char="•"/>
            </a:pPr>
            <a:endParaRPr lang="en-GB" dirty="0">
              <a:latin typeface="Comic Sans MS" panose="030F0702030302020204" pitchFamily="66" charset="0"/>
            </a:endParaRPr>
          </a:p>
        </p:txBody>
      </p:sp>
    </p:spTree>
    <p:extLst>
      <p:ext uri="{BB962C8B-B14F-4D97-AF65-F5344CB8AC3E}">
        <p14:creationId xmlns:p14="http://schemas.microsoft.com/office/powerpoint/2010/main" val="697281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46" y="2547256"/>
            <a:ext cx="4838483" cy="1763485"/>
          </a:xfrm>
        </p:spPr>
        <p:txBody>
          <a:bodyPr>
            <a:normAutofit fontScale="90000"/>
          </a:bodyPr>
          <a:lstStyle/>
          <a:p>
            <a:pPr algn="ctr"/>
            <a:r>
              <a:rPr lang="ga-IE" sz="9600" dirty="0" smtClean="0">
                <a:latin typeface="Comic Sans MS" panose="030F0702030302020204" pitchFamily="66" charset="0"/>
              </a:rPr>
              <a:t>Bain triail as!</a:t>
            </a:r>
            <a:endParaRPr lang="en-GB" sz="9600" dirty="0">
              <a:latin typeface="Comic Sans MS" panose="030F0702030302020204" pitchFamily="66" charset="0"/>
            </a:endParaRPr>
          </a:p>
        </p:txBody>
      </p:sp>
      <p:pic>
        <p:nvPicPr>
          <p:cNvPr id="6" name="Picture 5"/>
          <p:cNvPicPr>
            <a:picLocks noChangeAspect="1"/>
          </p:cNvPicPr>
          <p:nvPr/>
        </p:nvPicPr>
        <p:blipFill rotWithShape="1">
          <a:blip r:embed="rId2">
            <a:clrChange>
              <a:clrFrom>
                <a:srgbClr val="EDEDED"/>
              </a:clrFrom>
              <a:clrTo>
                <a:srgbClr val="EDEDED">
                  <a:alpha val="0"/>
                </a:srgbClr>
              </a:clrTo>
            </a:clrChange>
          </a:blip>
          <a:srcRect l="11393" r="12243"/>
          <a:stretch/>
        </p:blipFill>
        <p:spPr>
          <a:xfrm>
            <a:off x="5460274" y="514505"/>
            <a:ext cx="5603966" cy="5828985"/>
          </a:xfrm>
          <a:prstGeom prst="rect">
            <a:avLst/>
          </a:prstGeom>
        </p:spPr>
      </p:pic>
      <p:sp>
        <p:nvSpPr>
          <p:cNvPr id="7" name="TextBox 6"/>
          <p:cNvSpPr txBox="1"/>
          <p:nvPr/>
        </p:nvSpPr>
        <p:spPr>
          <a:xfrm>
            <a:off x="7262949" y="2129244"/>
            <a:ext cx="2063931" cy="1754326"/>
          </a:xfrm>
          <a:prstGeom prst="rect">
            <a:avLst/>
          </a:prstGeom>
          <a:noFill/>
        </p:spPr>
        <p:txBody>
          <a:bodyPr wrap="square" rtlCol="0">
            <a:spAutoFit/>
          </a:bodyPr>
          <a:lstStyle/>
          <a:p>
            <a:pPr algn="ctr"/>
            <a:r>
              <a:rPr lang="ga-IE" dirty="0" smtClean="0">
                <a:latin typeface="Comic Sans MS" panose="030F0702030302020204" pitchFamily="66" charset="0"/>
              </a:rPr>
              <a:t>Caithfidh </a:t>
            </a:r>
            <a:r>
              <a:rPr lang="ga-IE" b="1" dirty="0" err="1" smtClean="0">
                <a:solidFill>
                  <a:srgbClr val="E51B81"/>
                </a:solidFill>
                <a:latin typeface="Comic Sans MS" panose="030F0702030302020204" pitchFamily="66" charset="0"/>
              </a:rPr>
              <a:t>Magenta</a:t>
            </a:r>
            <a:r>
              <a:rPr lang="ga-IE" dirty="0" smtClean="0">
                <a:latin typeface="Comic Sans MS" panose="030F0702030302020204" pitchFamily="66" charset="0"/>
              </a:rPr>
              <a:t> a bheidh bainte le do critéir reatha agus spriocanna foghlama i gcónaí!</a:t>
            </a:r>
            <a:endParaRPr lang="en-GB" dirty="0">
              <a:latin typeface="Comic Sans MS" panose="030F0702030302020204" pitchFamily="66" charset="0"/>
            </a:endParaRPr>
          </a:p>
        </p:txBody>
      </p:sp>
    </p:spTree>
    <p:extLst>
      <p:ext uri="{BB962C8B-B14F-4D97-AF65-F5344CB8AC3E}">
        <p14:creationId xmlns:p14="http://schemas.microsoft.com/office/powerpoint/2010/main" val="3587091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4307" y="0"/>
            <a:ext cx="7529431" cy="2772524"/>
          </a:xfrm>
        </p:spPr>
        <p:txBody>
          <a:bodyPr>
            <a:normAutofit fontScale="90000"/>
          </a:bodyPr>
          <a:lstStyle/>
          <a:p>
            <a:r>
              <a:rPr lang="en-GB" dirty="0" smtClean="0">
                <a:latin typeface="Comic Sans MS" panose="030F0702030302020204" pitchFamily="66" charset="0"/>
              </a:rPr>
              <a:t>Cad é </a:t>
            </a:r>
            <a:r>
              <a:rPr lang="ga-IE" dirty="0" smtClean="0">
                <a:latin typeface="Comic Sans MS" panose="030F0702030302020204" pitchFamily="66" charset="0"/>
              </a:rPr>
              <a:t>atá i gceist</a:t>
            </a:r>
            <a:r>
              <a:rPr lang="en-GB" dirty="0" smtClean="0">
                <a:latin typeface="Comic Sans MS" panose="030F0702030302020204" pitchFamily="66" charset="0"/>
              </a:rPr>
              <a:t>?</a:t>
            </a: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Subtitle 2"/>
          <p:cNvSpPr>
            <a:spLocks noGrp="1"/>
          </p:cNvSpPr>
          <p:nvPr>
            <p:ph type="subTitle" idx="1"/>
          </p:nvPr>
        </p:nvSpPr>
        <p:spPr>
          <a:xfrm>
            <a:off x="1144307" y="2586967"/>
            <a:ext cx="9418320" cy="1691640"/>
          </a:xfrm>
        </p:spPr>
        <p:txBody>
          <a:bodyPr>
            <a:noAutofit/>
          </a:bodyPr>
          <a:lstStyle/>
          <a:p>
            <a:pPr marL="342900" indent="-342900">
              <a:buFont typeface="Wingdings" panose="05000000000000000000" pitchFamily="2" charset="2"/>
              <a:buChar char="v"/>
            </a:pPr>
            <a:r>
              <a:rPr lang="ga-IE" sz="2800" dirty="0" smtClean="0">
                <a:solidFill>
                  <a:schemeClr val="tx1"/>
                </a:solidFill>
                <a:latin typeface="Comic Sans MS" panose="030F0702030302020204" pitchFamily="66" charset="0"/>
              </a:rPr>
              <a:t>Athraithe</a:t>
            </a:r>
            <a:r>
              <a:rPr lang="en-GB" sz="2800" dirty="0" smtClean="0">
                <a:solidFill>
                  <a:schemeClr val="tx1"/>
                </a:solidFill>
                <a:latin typeface="Comic Sans MS" panose="030F0702030302020204" pitchFamily="66" charset="0"/>
              </a:rPr>
              <a:t> </a:t>
            </a:r>
            <a:r>
              <a:rPr lang="ga-IE" sz="2800" dirty="0" smtClean="0">
                <a:solidFill>
                  <a:schemeClr val="tx1"/>
                </a:solidFill>
                <a:latin typeface="Comic Sans MS" panose="030F0702030302020204" pitchFamily="66" charset="0"/>
              </a:rPr>
              <a:t>beaga</a:t>
            </a:r>
            <a:r>
              <a:rPr lang="en-GB" sz="2800" dirty="0" smtClean="0">
                <a:solidFill>
                  <a:schemeClr val="tx1"/>
                </a:solidFill>
                <a:latin typeface="Comic Sans MS" panose="030F0702030302020204" pitchFamily="66" charset="0"/>
              </a:rPr>
              <a:t> </a:t>
            </a:r>
            <a:r>
              <a:rPr lang="en-GB" sz="2800" dirty="0" smtClean="0">
                <a:solidFill>
                  <a:schemeClr val="tx1"/>
                </a:solidFill>
                <a:latin typeface="Comic Sans MS" panose="030F0702030302020204" pitchFamily="66" charset="0"/>
              </a:rPr>
              <a:t>a </a:t>
            </a:r>
            <a:r>
              <a:rPr lang="ga-IE" sz="2800" dirty="0" smtClean="0">
                <a:solidFill>
                  <a:schemeClr val="tx1"/>
                </a:solidFill>
                <a:latin typeface="Comic Sans MS" panose="030F0702030302020204" pitchFamily="66" charset="0"/>
              </a:rPr>
              <a:t>dhéanann difir i bhfoghlaim na ndaltaí.</a:t>
            </a:r>
            <a:endParaRPr lang="en-GB" sz="2800" dirty="0" smtClean="0">
              <a:solidFill>
                <a:schemeClr val="tx1"/>
              </a:solidFill>
              <a:latin typeface="Comic Sans MS" panose="030F0702030302020204" pitchFamily="66" charset="0"/>
            </a:endParaRPr>
          </a:p>
          <a:p>
            <a:pPr marL="342900" indent="-342900">
              <a:buFont typeface="Wingdings" panose="05000000000000000000" pitchFamily="2" charset="2"/>
              <a:buChar char="v"/>
            </a:pPr>
            <a:r>
              <a:rPr lang="ga-IE" sz="2800" dirty="0" smtClean="0">
                <a:solidFill>
                  <a:schemeClr val="tx1"/>
                </a:solidFill>
                <a:latin typeface="Comic Sans MS" panose="030F0702030302020204" pitchFamily="66" charset="0"/>
              </a:rPr>
              <a:t>Foghlaim</a:t>
            </a:r>
            <a:r>
              <a:rPr lang="en-GB" sz="2800" dirty="0" smtClean="0">
                <a:solidFill>
                  <a:schemeClr val="tx1"/>
                </a:solidFill>
                <a:latin typeface="Comic Sans MS" panose="030F0702030302020204" pitchFamily="66" charset="0"/>
              </a:rPr>
              <a:t> </a:t>
            </a:r>
            <a:r>
              <a:rPr lang="ga-IE" sz="2800" dirty="0" smtClean="0">
                <a:solidFill>
                  <a:schemeClr val="tx1"/>
                </a:solidFill>
                <a:latin typeface="Comic Sans MS" panose="030F0702030302020204" pitchFamily="66" charset="0"/>
              </a:rPr>
              <a:t>G</a:t>
            </a:r>
            <a:r>
              <a:rPr lang="ga-IE" sz="2800" dirty="0" smtClean="0">
                <a:solidFill>
                  <a:schemeClr val="tx1"/>
                </a:solidFill>
                <a:latin typeface="Comic Sans MS" panose="030F0702030302020204" pitchFamily="66" charset="0"/>
              </a:rPr>
              <a:t>níomhach</a:t>
            </a:r>
            <a:r>
              <a:rPr lang="ga-IE" sz="2800" dirty="0" smtClean="0">
                <a:solidFill>
                  <a:schemeClr val="tx1"/>
                </a:solidFill>
                <a:latin typeface="Comic Sans MS" panose="030F0702030302020204" pitchFamily="66" charset="0"/>
              </a:rPr>
              <a:t>.</a:t>
            </a:r>
            <a:endParaRPr lang="en-GB" sz="2800" dirty="0" smtClean="0">
              <a:solidFill>
                <a:schemeClr val="tx1"/>
              </a:solidFill>
              <a:latin typeface="Comic Sans MS" panose="030F0702030302020204" pitchFamily="66" charset="0"/>
            </a:endParaRPr>
          </a:p>
          <a:p>
            <a:pPr marL="342900" indent="-342900">
              <a:buFont typeface="Wingdings" panose="05000000000000000000" pitchFamily="2" charset="2"/>
              <a:buChar char="v"/>
            </a:pPr>
            <a:r>
              <a:rPr lang="en-GB" sz="2800" dirty="0" smtClean="0">
                <a:solidFill>
                  <a:schemeClr val="tx1"/>
                </a:solidFill>
                <a:latin typeface="Comic Sans MS" panose="030F0702030302020204" pitchFamily="66" charset="0"/>
              </a:rPr>
              <a:t>Na </a:t>
            </a:r>
            <a:r>
              <a:rPr lang="ga-IE" sz="2800" dirty="0" smtClean="0">
                <a:solidFill>
                  <a:schemeClr val="tx1"/>
                </a:solidFill>
                <a:latin typeface="Comic Sans MS" panose="030F0702030302020204" pitchFamily="66" charset="0"/>
              </a:rPr>
              <a:t>dóigheanna </a:t>
            </a:r>
            <a:r>
              <a:rPr lang="en-GB" sz="2800" dirty="0" smtClean="0">
                <a:solidFill>
                  <a:schemeClr val="tx1"/>
                </a:solidFill>
                <a:latin typeface="Comic Sans MS" panose="030F0702030302020204" pitchFamily="66" charset="0"/>
              </a:rPr>
              <a:t>is fear</a:t>
            </a:r>
            <a:r>
              <a:rPr lang="ga-IE" sz="2800" dirty="0" smtClean="0">
                <a:solidFill>
                  <a:schemeClr val="tx1"/>
                </a:solidFill>
                <a:latin typeface="Comic Sans MS" panose="030F0702030302020204" pitchFamily="66" charset="0"/>
              </a:rPr>
              <a:t>r</a:t>
            </a:r>
            <a:r>
              <a:rPr lang="en-GB" sz="2800" dirty="0" smtClean="0">
                <a:solidFill>
                  <a:schemeClr val="tx1"/>
                </a:solidFill>
                <a:latin typeface="Comic Sans MS" panose="030F0702030302020204" pitchFamily="66" charset="0"/>
              </a:rPr>
              <a:t> </a:t>
            </a:r>
            <a:r>
              <a:rPr lang="en-GB" sz="2800" dirty="0" smtClean="0">
                <a:solidFill>
                  <a:schemeClr val="tx1"/>
                </a:solidFill>
                <a:latin typeface="Comic Sans MS" panose="030F0702030302020204" pitchFamily="66" charset="0"/>
              </a:rPr>
              <a:t>a </a:t>
            </a:r>
            <a:r>
              <a:rPr lang="ga-IE" sz="2800" dirty="0" smtClean="0">
                <a:solidFill>
                  <a:schemeClr val="tx1"/>
                </a:solidFill>
                <a:latin typeface="Comic Sans MS" panose="030F0702030302020204" pitchFamily="66" charset="0"/>
              </a:rPr>
              <a:t>dtig</a:t>
            </a:r>
            <a:r>
              <a:rPr lang="en-GB" sz="2800" dirty="0" smtClean="0">
                <a:solidFill>
                  <a:schemeClr val="tx1"/>
                </a:solidFill>
                <a:latin typeface="Comic Sans MS" panose="030F0702030302020204" pitchFamily="66" charset="0"/>
              </a:rPr>
              <a:t> </a:t>
            </a:r>
            <a:r>
              <a:rPr lang="en-GB" sz="2800" dirty="0" smtClean="0">
                <a:solidFill>
                  <a:schemeClr val="tx1"/>
                </a:solidFill>
                <a:latin typeface="Comic Sans MS" panose="030F0702030302020204" pitchFamily="66" charset="0"/>
              </a:rPr>
              <a:t>le </a:t>
            </a:r>
            <a:r>
              <a:rPr lang="ga-IE" sz="2800" dirty="0" smtClean="0">
                <a:solidFill>
                  <a:schemeClr val="tx1"/>
                </a:solidFill>
                <a:latin typeface="Comic Sans MS" panose="030F0702030302020204" pitchFamily="66" charset="0"/>
              </a:rPr>
              <a:t>daltaí</a:t>
            </a:r>
            <a:r>
              <a:rPr lang="en-GB" sz="2800" dirty="0" smtClean="0">
                <a:solidFill>
                  <a:schemeClr val="tx1"/>
                </a:solidFill>
                <a:latin typeface="Comic Sans MS" panose="030F0702030302020204" pitchFamily="66" charset="0"/>
              </a:rPr>
              <a:t> </a:t>
            </a:r>
            <a:r>
              <a:rPr lang="ga-IE" sz="2800" dirty="0" smtClean="0">
                <a:solidFill>
                  <a:schemeClr val="tx1"/>
                </a:solidFill>
                <a:latin typeface="Comic Sans MS" panose="030F0702030302020204" pitchFamily="66" charset="0"/>
              </a:rPr>
              <a:t>eolas</a:t>
            </a:r>
            <a:r>
              <a:rPr lang="en-GB" sz="2800" dirty="0" smtClean="0">
                <a:solidFill>
                  <a:schemeClr val="tx1"/>
                </a:solidFill>
                <a:latin typeface="Comic Sans MS" panose="030F0702030302020204" pitchFamily="66" charset="0"/>
              </a:rPr>
              <a:t> </a:t>
            </a:r>
            <a:r>
              <a:rPr lang="en-GB" sz="2800" dirty="0" smtClean="0">
                <a:solidFill>
                  <a:schemeClr val="tx1"/>
                </a:solidFill>
                <a:latin typeface="Comic Sans MS" panose="030F0702030302020204" pitchFamily="66" charset="0"/>
              </a:rPr>
              <a:t>a </a:t>
            </a:r>
            <a:r>
              <a:rPr lang="ga-IE" sz="2800" dirty="0" smtClean="0">
                <a:solidFill>
                  <a:schemeClr val="tx1"/>
                </a:solidFill>
                <a:latin typeface="Comic Sans MS" panose="030F0702030302020204" pitchFamily="66" charset="0"/>
              </a:rPr>
              <a:t>láimhseáil,</a:t>
            </a:r>
            <a:r>
              <a:rPr lang="en-GB" sz="2800" dirty="0" smtClean="0">
                <a:solidFill>
                  <a:schemeClr val="tx1"/>
                </a:solidFill>
                <a:latin typeface="Comic Sans MS" panose="030F0702030302020204" pitchFamily="66" charset="0"/>
              </a:rPr>
              <a:t> a </a:t>
            </a:r>
            <a:r>
              <a:rPr lang="ga-IE" sz="2800" dirty="0" smtClean="0">
                <a:solidFill>
                  <a:schemeClr val="tx1"/>
                </a:solidFill>
                <a:latin typeface="Comic Sans MS" panose="030F0702030302020204" pitchFamily="66" charset="0"/>
              </a:rPr>
              <a:t>úsáid</a:t>
            </a:r>
            <a:r>
              <a:rPr lang="en-GB" sz="2800" dirty="0" smtClean="0">
                <a:solidFill>
                  <a:schemeClr val="tx1"/>
                </a:solidFill>
                <a:latin typeface="Comic Sans MS" panose="030F0702030302020204" pitchFamily="66" charset="0"/>
              </a:rPr>
              <a:t> </a:t>
            </a:r>
            <a:r>
              <a:rPr lang="ga-IE" sz="2800" dirty="0" smtClean="0">
                <a:solidFill>
                  <a:schemeClr val="tx1"/>
                </a:solidFill>
                <a:latin typeface="Comic Sans MS" panose="030F0702030302020204" pitchFamily="66" charset="0"/>
              </a:rPr>
              <a:t>agus</a:t>
            </a:r>
            <a:r>
              <a:rPr lang="en-GB" sz="2800" dirty="0" smtClean="0">
                <a:solidFill>
                  <a:schemeClr val="tx1"/>
                </a:solidFill>
                <a:latin typeface="Comic Sans MS" panose="030F0702030302020204" pitchFamily="66" charset="0"/>
              </a:rPr>
              <a:t> </a:t>
            </a:r>
            <a:r>
              <a:rPr lang="en-GB" sz="2800" dirty="0" smtClean="0">
                <a:solidFill>
                  <a:schemeClr val="tx1"/>
                </a:solidFill>
                <a:latin typeface="Comic Sans MS" panose="030F0702030302020204" pitchFamily="66" charset="0"/>
              </a:rPr>
              <a:t>a </a:t>
            </a:r>
            <a:r>
              <a:rPr lang="ga-IE" sz="2800" dirty="0" err="1" smtClean="0">
                <a:solidFill>
                  <a:schemeClr val="tx1"/>
                </a:solidFill>
                <a:latin typeface="Comic Sans MS" panose="030F0702030302020204" pitchFamily="66" charset="0"/>
              </a:rPr>
              <a:t>thuigbheáil</a:t>
            </a:r>
            <a:r>
              <a:rPr lang="en-GB" sz="2800" dirty="0" smtClean="0">
                <a:solidFill>
                  <a:schemeClr val="tx1"/>
                </a:solidFill>
                <a:latin typeface="Comic Sans MS" panose="030F0702030302020204" pitchFamily="66" charset="0"/>
              </a:rPr>
              <a:t>. </a:t>
            </a:r>
            <a:endParaRPr lang="en-GB" sz="28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11240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476102" y="879294"/>
            <a:ext cx="8887097" cy="4998992"/>
          </a:xfrm>
          <a:prstGeom prst="rect">
            <a:avLst/>
          </a:prstGeom>
        </p:spPr>
      </p:pic>
    </p:spTree>
    <p:extLst>
      <p:ext uri="{BB962C8B-B14F-4D97-AF65-F5344CB8AC3E}">
        <p14:creationId xmlns:p14="http://schemas.microsoft.com/office/powerpoint/2010/main" val="3501437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705394" y="507002"/>
            <a:ext cx="10454640" cy="5880735"/>
          </a:xfrm>
          <a:prstGeom prst="rect">
            <a:avLst/>
          </a:prstGeom>
        </p:spPr>
      </p:pic>
      <p:sp>
        <p:nvSpPr>
          <p:cNvPr id="5" name="TextBox 4"/>
          <p:cNvSpPr txBox="1"/>
          <p:nvPr/>
        </p:nvSpPr>
        <p:spPr>
          <a:xfrm>
            <a:off x="1639614" y="1953715"/>
            <a:ext cx="2506717" cy="717383"/>
          </a:xfrm>
          <a:prstGeom prst="rect">
            <a:avLst/>
          </a:prstGeom>
          <a:noFill/>
        </p:spPr>
        <p:txBody>
          <a:bodyPr wrap="square" rtlCol="0">
            <a:spAutoFit/>
          </a:bodyPr>
          <a:lstStyle/>
          <a:p>
            <a:endParaRPr lang="en-GB" dirty="0"/>
          </a:p>
        </p:txBody>
      </p:sp>
      <p:sp>
        <p:nvSpPr>
          <p:cNvPr id="6" name="TextBox 5"/>
          <p:cNvSpPr txBox="1"/>
          <p:nvPr/>
        </p:nvSpPr>
        <p:spPr>
          <a:xfrm>
            <a:off x="1261872" y="1953715"/>
            <a:ext cx="9672611" cy="2246769"/>
          </a:xfrm>
          <a:prstGeom prst="rect">
            <a:avLst/>
          </a:prstGeom>
          <a:solidFill>
            <a:srgbClr val="E51B81"/>
          </a:solidFill>
          <a:ln>
            <a:solidFill>
              <a:schemeClr val="bg1"/>
            </a:solidFill>
          </a:ln>
        </p:spPr>
        <p:txBody>
          <a:bodyPr wrap="square" rtlCol="0">
            <a:spAutoFit/>
          </a:bodyPr>
          <a:lstStyle/>
          <a:p>
            <a:r>
              <a:rPr lang="en-GB" sz="2800" b="1" dirty="0" err="1"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Athshuimigh</a:t>
            </a:r>
            <a:r>
              <a:rPr lang="en-GB"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                 </a:t>
            </a:r>
            <a:r>
              <a:rPr lang="en-GB"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 </a:t>
            </a:r>
            <a:r>
              <a:rPr lang="en-GB" sz="2800" b="1" dirty="0" err="1"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Ordaigh</a:t>
            </a:r>
            <a:r>
              <a:rPr lang="en-GB"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                   </a:t>
            </a:r>
            <a:r>
              <a:rPr lang="en-GB"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 </a:t>
            </a:r>
            <a:r>
              <a:rPr lang="ga-IE"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Déan </a:t>
            </a:r>
            <a:r>
              <a:rPr lang="en-GB" sz="2800" b="1" dirty="0" err="1"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Rangú</a:t>
            </a:r>
            <a:r>
              <a:rPr lang="en-GB"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 </a:t>
            </a:r>
            <a:endParaRPr lang="en-GB"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endParaRPr>
          </a:p>
          <a:p>
            <a:endParaRPr lang="en-GB" sz="2800" b="1" dirty="0">
              <a:solidFill>
                <a:schemeClr val="bg1"/>
              </a:solidFill>
              <a:latin typeface="Arial" panose="020B0604020202020204" pitchFamily="34" charset="0"/>
              <a:ea typeface="Adobe Gothic Std B" panose="020B0800000000000000" pitchFamily="34" charset="-128"/>
              <a:cs typeface="Arial" panose="020B0604020202020204" pitchFamily="34" charset="0"/>
            </a:endParaRPr>
          </a:p>
          <a:p>
            <a:r>
              <a:rPr lang="en-GB" sz="2800" b="1" dirty="0" err="1"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Eagraigh</a:t>
            </a:r>
            <a:r>
              <a:rPr lang="en-GB"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         </a:t>
            </a:r>
            <a:r>
              <a:rPr lang="en-GB" sz="2800" b="1" dirty="0" err="1"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Leadaigh</a:t>
            </a:r>
            <a:r>
              <a:rPr lang="en-GB"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       </a:t>
            </a:r>
            <a:r>
              <a:rPr lang="en-GB" sz="2800" b="1" dirty="0" err="1"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Déan</a:t>
            </a:r>
            <a:r>
              <a:rPr lang="en-GB"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 </a:t>
            </a:r>
            <a:r>
              <a:rPr lang="en-GB" sz="2800" b="1" dirty="0" err="1"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compáraid</a:t>
            </a:r>
            <a:r>
              <a:rPr lang="en-GB"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       </a:t>
            </a:r>
            <a:r>
              <a:rPr lang="ga-IE"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 </a:t>
            </a:r>
            <a:r>
              <a:rPr lang="en-GB"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Cu</a:t>
            </a:r>
            <a:r>
              <a:rPr lang="ga-IE"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i</a:t>
            </a:r>
            <a:r>
              <a:rPr lang="en-GB"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r </a:t>
            </a:r>
            <a:r>
              <a:rPr lang="en-GB"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le</a:t>
            </a:r>
          </a:p>
          <a:p>
            <a:endParaRPr lang="en-GB" sz="2800" b="1" dirty="0">
              <a:solidFill>
                <a:schemeClr val="bg1"/>
              </a:solidFill>
              <a:latin typeface="Arial" panose="020B0604020202020204" pitchFamily="34" charset="0"/>
              <a:ea typeface="Adobe Gothic Std B" panose="020B0800000000000000" pitchFamily="34" charset="-128"/>
              <a:cs typeface="Arial" panose="020B0604020202020204" pitchFamily="34" charset="0"/>
            </a:endParaRPr>
          </a:p>
          <a:p>
            <a:r>
              <a:rPr lang="en-GB" sz="2800" b="1" dirty="0" err="1"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Athraigh</a:t>
            </a:r>
            <a:r>
              <a:rPr lang="en-GB"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                       </a:t>
            </a:r>
            <a:r>
              <a:rPr lang="ga-IE"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Ceangail</a:t>
            </a:r>
            <a:r>
              <a:rPr lang="en-GB" sz="2800" b="1" dirty="0"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                        C</a:t>
            </a:r>
            <a:r>
              <a:rPr lang="ga-IE" sz="2800" b="1" dirty="0" err="1" smtClean="0">
                <a:solidFill>
                  <a:schemeClr val="bg1"/>
                </a:solidFill>
                <a:latin typeface="Arial" panose="020B0604020202020204" pitchFamily="34" charset="0"/>
                <a:ea typeface="Adobe Gothic Std B" panose="020B0800000000000000" pitchFamily="34" charset="-128"/>
                <a:cs typeface="Arial" panose="020B0604020202020204" pitchFamily="34" charset="0"/>
              </a:rPr>
              <a:t>óimeáil</a:t>
            </a:r>
            <a:endParaRPr lang="en-GB" sz="2800" b="1" dirty="0">
              <a:solidFill>
                <a:schemeClr val="bg1"/>
              </a:solidFill>
              <a:latin typeface="Arial" panose="020B0604020202020204" pitchFamily="34" charset="0"/>
              <a:ea typeface="Adobe Gothic Std B" panose="020B0800000000000000" pitchFamily="34" charset="-128"/>
              <a:cs typeface="Arial" panose="020B0604020202020204" pitchFamily="34" charset="0"/>
            </a:endParaRPr>
          </a:p>
        </p:txBody>
      </p:sp>
    </p:spTree>
    <p:extLst>
      <p:ext uri="{BB962C8B-B14F-4D97-AF65-F5344CB8AC3E}">
        <p14:creationId xmlns:p14="http://schemas.microsoft.com/office/powerpoint/2010/main" val="3335449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247" y="-116430"/>
            <a:ext cx="9692640" cy="1428929"/>
          </a:xfrm>
        </p:spPr>
        <p:txBody>
          <a:bodyPr/>
          <a:lstStyle/>
          <a:p>
            <a:r>
              <a:rPr lang="ga-IE" dirty="0" err="1" smtClean="0">
                <a:solidFill>
                  <a:srgbClr val="E51B81"/>
                </a:solidFill>
                <a:latin typeface="Comic Sans MS" panose="030F0702030302020204" pitchFamily="66" charset="0"/>
              </a:rPr>
              <a:t>Athshúimigh</a:t>
            </a:r>
            <a:r>
              <a:rPr lang="ga-IE" dirty="0" smtClean="0">
                <a:solidFill>
                  <a:srgbClr val="E51B81"/>
                </a:solidFill>
                <a:latin typeface="Comic Sans MS" panose="030F0702030302020204" pitchFamily="66" charset="0"/>
              </a:rPr>
              <a:t>/</a:t>
            </a:r>
            <a:r>
              <a:rPr lang="ga-IE" dirty="0" err="1" smtClean="0">
                <a:solidFill>
                  <a:srgbClr val="E51B81"/>
                </a:solidFill>
                <a:latin typeface="Comic Sans MS" panose="030F0702030302020204" pitchFamily="66" charset="0"/>
              </a:rPr>
              <a:t>Replace</a:t>
            </a:r>
            <a:endParaRPr lang="ga-IE" dirty="0">
              <a:solidFill>
                <a:srgbClr val="E51B81"/>
              </a:solidFill>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7868472" y="-271427"/>
            <a:ext cx="3639627" cy="3560373"/>
          </a:xfrm>
          <a:prstGeom prst="rect">
            <a:avLst/>
          </a:prstGeom>
        </p:spPr>
      </p:pic>
      <p:sp>
        <p:nvSpPr>
          <p:cNvPr id="7" name="TextBox 6"/>
          <p:cNvSpPr txBox="1"/>
          <p:nvPr/>
        </p:nvSpPr>
        <p:spPr>
          <a:xfrm>
            <a:off x="8238307" y="5875157"/>
            <a:ext cx="2899955" cy="1015663"/>
          </a:xfrm>
          <a:prstGeom prst="rect">
            <a:avLst/>
          </a:prstGeom>
          <a:noFill/>
        </p:spPr>
        <p:txBody>
          <a:bodyPr wrap="square" rtlCol="0">
            <a:spAutoFit/>
          </a:bodyPr>
          <a:lstStyle/>
          <a:p>
            <a:pPr algn="ctr"/>
            <a:r>
              <a:rPr lang="ga-IE" sz="2000" dirty="0" smtClean="0">
                <a:latin typeface="Comic Sans MS" panose="030F0702030302020204" pitchFamily="66" charset="0"/>
              </a:rPr>
              <a:t>@</a:t>
            </a:r>
            <a:r>
              <a:rPr lang="ga-IE" sz="2000" dirty="0" err="1" smtClean="0">
                <a:latin typeface="Comic Sans MS" panose="030F0702030302020204" pitchFamily="66" charset="0"/>
              </a:rPr>
              <a:t>RoinnNaGaeilge</a:t>
            </a:r>
            <a:endParaRPr lang="ga-IE" sz="2000" dirty="0" smtClean="0">
              <a:latin typeface="Comic Sans MS" panose="030F0702030302020204" pitchFamily="66" charset="0"/>
            </a:endParaRPr>
          </a:p>
          <a:p>
            <a:pPr algn="ctr"/>
            <a:r>
              <a:rPr lang="ga-IE" sz="2000" dirty="0" smtClean="0">
                <a:latin typeface="Comic Sans MS" panose="030F0702030302020204" pitchFamily="66" charset="0"/>
              </a:rPr>
              <a:t>@CCEA</a:t>
            </a:r>
          </a:p>
          <a:p>
            <a:pPr algn="ctr"/>
            <a:endParaRPr lang="en-GB" sz="2000" dirty="0">
              <a:latin typeface="Comic Sans MS" panose="030F0702030302020204" pitchFamily="66" charset="0"/>
            </a:endParaRPr>
          </a:p>
        </p:txBody>
      </p:sp>
      <p:pic>
        <p:nvPicPr>
          <p:cNvPr id="8" name="Content Placeholder 7"/>
          <p:cNvPicPr>
            <a:picLocks noGrp="1" noChangeAspect="1"/>
          </p:cNvPicPr>
          <p:nvPr>
            <p:ph idx="1"/>
          </p:nvPr>
        </p:nvPicPr>
        <p:blipFill>
          <a:blip r:embed="rId3"/>
          <a:stretch>
            <a:fillRect/>
          </a:stretch>
        </p:blipFill>
        <p:spPr>
          <a:xfrm>
            <a:off x="2476606" y="1513735"/>
            <a:ext cx="5647980" cy="4302321"/>
          </a:xfrm>
          <a:prstGeom prst="rect">
            <a:avLst/>
          </a:prstGeom>
        </p:spPr>
      </p:pic>
      <p:sp>
        <p:nvSpPr>
          <p:cNvPr id="9" name="TextBox 8"/>
          <p:cNvSpPr txBox="1"/>
          <p:nvPr/>
        </p:nvSpPr>
        <p:spPr>
          <a:xfrm rot="1309532">
            <a:off x="9706480" y="600284"/>
            <a:ext cx="914400" cy="369332"/>
          </a:xfrm>
          <a:prstGeom prst="rect">
            <a:avLst/>
          </a:prstGeom>
          <a:noFill/>
        </p:spPr>
        <p:txBody>
          <a:bodyPr wrap="square" rtlCol="0">
            <a:spAutoFit/>
          </a:bodyPr>
          <a:lstStyle/>
          <a:p>
            <a:r>
              <a:rPr lang="ga-IE" dirty="0" smtClean="0">
                <a:latin typeface="Comic Sans MS" panose="030F0702030302020204" pitchFamily="66" charset="0"/>
              </a:rPr>
              <a:t>Míniú: </a:t>
            </a:r>
            <a:endParaRPr lang="en-GB" dirty="0">
              <a:latin typeface="Comic Sans MS" panose="030F0702030302020204" pitchFamily="66" charset="0"/>
            </a:endParaRPr>
          </a:p>
        </p:txBody>
      </p:sp>
      <p:pic>
        <p:nvPicPr>
          <p:cNvPr id="10" name="Picture 9"/>
          <p:cNvPicPr>
            <a:picLocks noChangeAspect="1"/>
          </p:cNvPicPr>
          <p:nvPr/>
        </p:nvPicPr>
        <p:blipFill>
          <a:blip r:embed="rId4">
            <a:clrChange>
              <a:clrFrom>
                <a:srgbClr val="DEDEDE"/>
              </a:clrFrom>
              <a:clrTo>
                <a:srgbClr val="DEDEDE">
                  <a:alpha val="0"/>
                </a:srgbClr>
              </a:clrTo>
            </a:clrChange>
          </a:blip>
          <a:stretch>
            <a:fillRect/>
          </a:stretch>
        </p:blipFill>
        <p:spPr>
          <a:xfrm rot="20758756">
            <a:off x="171913" y="4172972"/>
            <a:ext cx="2492001" cy="2299847"/>
          </a:xfrm>
          <a:prstGeom prst="rect">
            <a:avLst/>
          </a:prstGeom>
        </p:spPr>
      </p:pic>
      <p:sp>
        <p:nvSpPr>
          <p:cNvPr id="11" name="TextBox 10"/>
          <p:cNvSpPr txBox="1"/>
          <p:nvPr/>
        </p:nvSpPr>
        <p:spPr>
          <a:xfrm rot="20365064">
            <a:off x="440509" y="4439520"/>
            <a:ext cx="1595587" cy="369332"/>
          </a:xfrm>
          <a:prstGeom prst="rect">
            <a:avLst/>
          </a:prstGeom>
          <a:noFill/>
        </p:spPr>
        <p:txBody>
          <a:bodyPr wrap="square" rtlCol="0">
            <a:spAutoFit/>
          </a:bodyPr>
          <a:lstStyle/>
          <a:p>
            <a:r>
              <a:rPr lang="ga-IE" dirty="0" smtClean="0">
                <a:latin typeface="Comic Sans MS" panose="030F0702030302020204" pitchFamily="66" charset="0"/>
              </a:rPr>
              <a:t>Samplaí Eile: </a:t>
            </a:r>
            <a:endParaRPr lang="en-GB" dirty="0">
              <a:latin typeface="Comic Sans MS" panose="030F0702030302020204" pitchFamily="66" charset="0"/>
            </a:endParaRPr>
          </a:p>
        </p:txBody>
      </p:sp>
      <p:sp>
        <p:nvSpPr>
          <p:cNvPr id="13" name="TextBox 12"/>
          <p:cNvSpPr txBox="1"/>
          <p:nvPr/>
        </p:nvSpPr>
        <p:spPr>
          <a:xfrm rot="1248603">
            <a:off x="8650876" y="1051998"/>
            <a:ext cx="2039442" cy="830997"/>
          </a:xfrm>
          <a:prstGeom prst="rect">
            <a:avLst/>
          </a:prstGeom>
          <a:noFill/>
        </p:spPr>
        <p:txBody>
          <a:bodyPr wrap="square" rtlCol="0">
            <a:spAutoFit/>
          </a:bodyPr>
          <a:lstStyle/>
          <a:p>
            <a:r>
              <a:rPr lang="ga-IE" sz="1600" dirty="0" smtClean="0">
                <a:latin typeface="Comic Sans MS" panose="030F0702030302020204" pitchFamily="66" charset="0"/>
              </a:rPr>
              <a:t>Athraigh an t-eolas ach coinnigh an ciall. </a:t>
            </a:r>
            <a:endParaRPr lang="en-GB" sz="1600" dirty="0">
              <a:latin typeface="Comic Sans MS" panose="030F0702030302020204" pitchFamily="66" charset="0"/>
            </a:endParaRPr>
          </a:p>
        </p:txBody>
      </p:sp>
      <p:sp>
        <p:nvSpPr>
          <p:cNvPr id="14" name="TextBox 13"/>
          <p:cNvSpPr txBox="1"/>
          <p:nvPr/>
        </p:nvSpPr>
        <p:spPr>
          <a:xfrm rot="20336127">
            <a:off x="550035" y="4720414"/>
            <a:ext cx="1983105" cy="1569660"/>
          </a:xfrm>
          <a:prstGeom prst="rect">
            <a:avLst/>
          </a:prstGeom>
          <a:noFill/>
        </p:spPr>
        <p:txBody>
          <a:bodyPr wrap="square" rtlCol="0">
            <a:spAutoFit/>
          </a:bodyPr>
          <a:lstStyle/>
          <a:p>
            <a:pPr marL="285750" indent="-285750">
              <a:buFont typeface="Arial" panose="020B0604020202020204" pitchFamily="34" charset="0"/>
              <a:buChar char="•"/>
            </a:pPr>
            <a:r>
              <a:rPr lang="ga-IE" sz="1600" dirty="0" smtClean="0">
                <a:latin typeface="Comic Sans MS" panose="030F0702030302020204" pitchFamily="66" charset="0"/>
              </a:rPr>
              <a:t>Foclóireacht</a:t>
            </a:r>
          </a:p>
          <a:p>
            <a:pPr marL="285750" indent="-285750">
              <a:buFont typeface="Arial" panose="020B0604020202020204" pitchFamily="34" charset="0"/>
              <a:buChar char="•"/>
            </a:pPr>
            <a:r>
              <a:rPr lang="ga-IE" sz="1600" dirty="0" smtClean="0">
                <a:latin typeface="Comic Sans MS" panose="030F0702030302020204" pitchFamily="66" charset="0"/>
              </a:rPr>
              <a:t>Poncaíocht </a:t>
            </a:r>
          </a:p>
          <a:p>
            <a:pPr marL="285750" indent="-285750">
              <a:buFont typeface="Arial" panose="020B0604020202020204" pitchFamily="34" charset="0"/>
              <a:buChar char="•"/>
            </a:pPr>
            <a:r>
              <a:rPr lang="ga-IE" sz="1600" dirty="0" smtClean="0">
                <a:latin typeface="Comic Sans MS" panose="030F0702030302020204" pitchFamily="66" charset="0"/>
              </a:rPr>
              <a:t>Ceistiú Éifeachtach</a:t>
            </a:r>
          </a:p>
          <a:p>
            <a:pPr marL="285750" indent="-285750">
              <a:buFont typeface="Arial" panose="020B0604020202020204" pitchFamily="34" charset="0"/>
              <a:buChar char="•"/>
            </a:pPr>
            <a:r>
              <a:rPr lang="ga-IE" sz="1600" dirty="0" err="1" smtClean="0">
                <a:latin typeface="Comic Sans MS" panose="030F0702030302020204" pitchFamily="66" charset="0"/>
              </a:rPr>
              <a:t>Taboo</a:t>
            </a:r>
            <a:endParaRPr lang="ga-IE" sz="1600" dirty="0" smtClean="0">
              <a:latin typeface="Comic Sans MS" panose="030F0702030302020204" pitchFamily="66" charset="0"/>
            </a:endParaRPr>
          </a:p>
          <a:p>
            <a:pPr marL="285750" indent="-285750">
              <a:buFont typeface="Arial" panose="020B0604020202020204" pitchFamily="34" charset="0"/>
              <a:buChar char="•"/>
            </a:pPr>
            <a:endParaRPr lang="en-GB" sz="1600" dirty="0">
              <a:latin typeface="Comic Sans MS" panose="030F0702030302020204" pitchFamily="66" charset="0"/>
            </a:endParaRPr>
          </a:p>
        </p:txBody>
      </p:sp>
    </p:spTree>
    <p:extLst>
      <p:ext uri="{BB962C8B-B14F-4D97-AF65-F5344CB8AC3E}">
        <p14:creationId xmlns:p14="http://schemas.microsoft.com/office/powerpoint/2010/main" val="2674671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758" y="0"/>
            <a:ext cx="9692640" cy="1428929"/>
          </a:xfrm>
        </p:spPr>
        <p:txBody>
          <a:bodyPr/>
          <a:lstStyle/>
          <a:p>
            <a:r>
              <a:rPr lang="en-GB" dirty="0" err="1" smtClean="0">
                <a:solidFill>
                  <a:srgbClr val="E51B81"/>
                </a:solidFill>
                <a:latin typeface="Comic Sans MS" panose="030F0702030302020204" pitchFamily="66" charset="0"/>
                <a:ea typeface="Adobe Gothic Std B" panose="020B0800000000000000" pitchFamily="34" charset="-128"/>
              </a:rPr>
              <a:t>Ordaigh</a:t>
            </a:r>
            <a:r>
              <a:rPr lang="en-GB" dirty="0" smtClean="0">
                <a:solidFill>
                  <a:srgbClr val="E51B81"/>
                </a:solidFill>
                <a:latin typeface="Comic Sans MS" panose="030F0702030302020204" pitchFamily="66" charset="0"/>
                <a:ea typeface="Adobe Gothic Std B" panose="020B0800000000000000" pitchFamily="34" charset="-128"/>
              </a:rPr>
              <a:t>/Sequence</a:t>
            </a:r>
            <a:endParaRPr lang="en-GB" dirty="0">
              <a:solidFill>
                <a:srgbClr val="E51B81"/>
              </a:solidFill>
              <a:latin typeface="Comic Sans MS" panose="030F0702030302020204" pitchFamily="66" charset="0"/>
            </a:endParaRPr>
          </a:p>
        </p:txBody>
      </p:sp>
      <p:sp>
        <p:nvSpPr>
          <p:cNvPr id="6" name="TextBox 5"/>
          <p:cNvSpPr txBox="1"/>
          <p:nvPr/>
        </p:nvSpPr>
        <p:spPr>
          <a:xfrm>
            <a:off x="8908706" y="6179070"/>
            <a:ext cx="2573383" cy="400110"/>
          </a:xfrm>
          <a:prstGeom prst="rect">
            <a:avLst/>
          </a:prstGeom>
          <a:noFill/>
        </p:spPr>
        <p:txBody>
          <a:bodyPr wrap="square" rtlCol="0">
            <a:spAutoFit/>
          </a:bodyPr>
          <a:lstStyle/>
          <a:p>
            <a:r>
              <a:rPr lang="ga-IE" sz="2000" dirty="0" smtClean="0">
                <a:latin typeface="Comic Sans MS" panose="030F0702030302020204" pitchFamily="66" charset="0"/>
              </a:rPr>
              <a:t>@</a:t>
            </a:r>
            <a:r>
              <a:rPr lang="ga-IE" sz="2000" dirty="0" err="1" smtClean="0">
                <a:latin typeface="Comic Sans MS" panose="030F0702030302020204" pitchFamily="66" charset="0"/>
              </a:rPr>
              <a:t>RoinnStaire</a:t>
            </a:r>
            <a:endParaRPr lang="en-GB" sz="2000" dirty="0">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2649421" y="1843019"/>
            <a:ext cx="5791200" cy="3800475"/>
          </a:xfrm>
          <a:prstGeom prst="rect">
            <a:avLst/>
          </a:prstGeom>
        </p:spPr>
      </p:pic>
      <p:pic>
        <p:nvPicPr>
          <p:cNvPr id="10" name="Picture 9"/>
          <p:cNvPicPr>
            <a:picLocks noChangeAspect="1"/>
          </p:cNvPicPr>
          <p:nvPr/>
        </p:nvPicPr>
        <p:blipFill>
          <a:blip r:embed="rId3">
            <a:clrChange>
              <a:clrFrom>
                <a:srgbClr val="DEDEDE"/>
              </a:clrFrom>
              <a:clrTo>
                <a:srgbClr val="DEDEDE">
                  <a:alpha val="0"/>
                </a:srgbClr>
              </a:clrTo>
            </a:clrChange>
            <a:duotone>
              <a:schemeClr val="accent1">
                <a:shade val="45000"/>
                <a:satMod val="135000"/>
              </a:schemeClr>
              <a:prstClr val="white"/>
            </a:duotone>
          </a:blip>
          <a:stretch>
            <a:fillRect/>
          </a:stretch>
        </p:blipFill>
        <p:spPr>
          <a:xfrm rot="1764950">
            <a:off x="8442411" y="293910"/>
            <a:ext cx="2742791" cy="2531299"/>
          </a:xfrm>
          <a:prstGeom prst="rect">
            <a:avLst/>
          </a:prstGeom>
        </p:spPr>
      </p:pic>
      <p:sp>
        <p:nvSpPr>
          <p:cNvPr id="12" name="TextBox 11"/>
          <p:cNvSpPr txBox="1"/>
          <p:nvPr/>
        </p:nvSpPr>
        <p:spPr>
          <a:xfrm rot="1309532">
            <a:off x="9706480" y="600284"/>
            <a:ext cx="914400" cy="369332"/>
          </a:xfrm>
          <a:prstGeom prst="rect">
            <a:avLst/>
          </a:prstGeom>
          <a:noFill/>
        </p:spPr>
        <p:txBody>
          <a:bodyPr wrap="square" rtlCol="0">
            <a:spAutoFit/>
          </a:bodyPr>
          <a:lstStyle/>
          <a:p>
            <a:r>
              <a:rPr lang="ga-IE" dirty="0" smtClean="0">
                <a:latin typeface="Comic Sans MS" panose="030F0702030302020204" pitchFamily="66" charset="0"/>
              </a:rPr>
              <a:t>Míniú: </a:t>
            </a:r>
            <a:endParaRPr lang="en-GB" dirty="0">
              <a:latin typeface="Comic Sans MS" panose="030F0702030302020204" pitchFamily="66" charset="0"/>
            </a:endParaRPr>
          </a:p>
        </p:txBody>
      </p:sp>
      <p:pic>
        <p:nvPicPr>
          <p:cNvPr id="13" name="Picture 12"/>
          <p:cNvPicPr>
            <a:picLocks noChangeAspect="1"/>
          </p:cNvPicPr>
          <p:nvPr/>
        </p:nvPicPr>
        <p:blipFill>
          <a:blip r:embed="rId3">
            <a:clrChange>
              <a:clrFrom>
                <a:srgbClr val="DEDEDE"/>
              </a:clrFrom>
              <a:clrTo>
                <a:srgbClr val="DEDEDE">
                  <a:alpha val="0"/>
                </a:srgbClr>
              </a:clrTo>
            </a:clrChange>
          </a:blip>
          <a:stretch>
            <a:fillRect/>
          </a:stretch>
        </p:blipFill>
        <p:spPr>
          <a:xfrm rot="20758756">
            <a:off x="241474" y="4172973"/>
            <a:ext cx="2492001" cy="2299847"/>
          </a:xfrm>
          <a:prstGeom prst="rect">
            <a:avLst/>
          </a:prstGeom>
        </p:spPr>
      </p:pic>
      <p:sp>
        <p:nvSpPr>
          <p:cNvPr id="14" name="TextBox 13"/>
          <p:cNvSpPr txBox="1"/>
          <p:nvPr/>
        </p:nvSpPr>
        <p:spPr>
          <a:xfrm rot="20365064">
            <a:off x="440509" y="4439520"/>
            <a:ext cx="1595587" cy="369332"/>
          </a:xfrm>
          <a:prstGeom prst="rect">
            <a:avLst/>
          </a:prstGeom>
          <a:noFill/>
        </p:spPr>
        <p:txBody>
          <a:bodyPr wrap="square" rtlCol="0">
            <a:spAutoFit/>
          </a:bodyPr>
          <a:lstStyle/>
          <a:p>
            <a:r>
              <a:rPr lang="ga-IE" dirty="0" smtClean="0">
                <a:latin typeface="Comic Sans MS" panose="030F0702030302020204" pitchFamily="66" charset="0"/>
              </a:rPr>
              <a:t>Samplaí Eile: </a:t>
            </a:r>
            <a:endParaRPr lang="en-GB" dirty="0">
              <a:latin typeface="Comic Sans MS" panose="030F0702030302020204" pitchFamily="66" charset="0"/>
            </a:endParaRPr>
          </a:p>
        </p:txBody>
      </p:sp>
      <p:sp>
        <p:nvSpPr>
          <p:cNvPr id="15" name="TextBox 14"/>
          <p:cNvSpPr txBox="1"/>
          <p:nvPr/>
        </p:nvSpPr>
        <p:spPr>
          <a:xfrm rot="20392773">
            <a:off x="499268" y="4811771"/>
            <a:ext cx="2385707" cy="861774"/>
          </a:xfrm>
          <a:prstGeom prst="rect">
            <a:avLst/>
          </a:prstGeom>
          <a:noFill/>
        </p:spPr>
        <p:txBody>
          <a:bodyPr wrap="square" rtlCol="0">
            <a:spAutoFit/>
          </a:bodyPr>
          <a:lstStyle/>
          <a:p>
            <a:pPr marL="285750" indent="-285750">
              <a:buFont typeface="Arial" panose="020B0604020202020204" pitchFamily="34" charset="0"/>
              <a:buChar char="•"/>
            </a:pPr>
            <a:r>
              <a:rPr lang="ga-IE" sz="1600" dirty="0" err="1" smtClean="0">
                <a:latin typeface="Comic Sans MS" panose="030F0702030302020204" pitchFamily="66" charset="0"/>
              </a:rPr>
              <a:t>Diamond</a:t>
            </a:r>
            <a:r>
              <a:rPr lang="ga-IE" sz="1600" dirty="0" smtClean="0">
                <a:latin typeface="Comic Sans MS" panose="030F0702030302020204" pitchFamily="66" charset="0"/>
              </a:rPr>
              <a:t> 9</a:t>
            </a:r>
          </a:p>
          <a:p>
            <a:pPr marL="285750" indent="-285750">
              <a:buFont typeface="Arial" panose="020B0604020202020204" pitchFamily="34" charset="0"/>
              <a:buChar char="•"/>
            </a:pPr>
            <a:r>
              <a:rPr lang="ga-IE" sz="1600" dirty="0" smtClean="0">
                <a:latin typeface="Comic Sans MS" panose="030F0702030302020204" pitchFamily="66" charset="0"/>
              </a:rPr>
              <a:t>Shraithphictiúir</a:t>
            </a:r>
          </a:p>
          <a:p>
            <a:pPr marL="285750" indent="-285750">
              <a:buFont typeface="Arial" panose="020B0604020202020204" pitchFamily="34" charset="0"/>
              <a:buChar char="•"/>
            </a:pPr>
            <a:r>
              <a:rPr lang="ga-IE" sz="1600" dirty="0" smtClean="0">
                <a:latin typeface="Comic Sans MS" panose="030F0702030302020204" pitchFamily="66" charset="0"/>
              </a:rPr>
              <a:t>Sreabhchairt</a:t>
            </a:r>
          </a:p>
        </p:txBody>
      </p:sp>
      <p:sp>
        <p:nvSpPr>
          <p:cNvPr id="16" name="TextBox 15"/>
          <p:cNvSpPr txBox="1"/>
          <p:nvPr/>
        </p:nvSpPr>
        <p:spPr>
          <a:xfrm rot="1237723">
            <a:off x="8995821" y="958910"/>
            <a:ext cx="1848811" cy="830997"/>
          </a:xfrm>
          <a:prstGeom prst="rect">
            <a:avLst/>
          </a:prstGeom>
          <a:noFill/>
        </p:spPr>
        <p:txBody>
          <a:bodyPr wrap="square" rtlCol="0">
            <a:spAutoFit/>
          </a:bodyPr>
          <a:lstStyle/>
          <a:p>
            <a:r>
              <a:rPr lang="ga-IE" sz="1600" dirty="0" smtClean="0">
                <a:latin typeface="Comic Sans MS" panose="030F0702030302020204" pitchFamily="66" charset="0"/>
              </a:rPr>
              <a:t>Ag cuir eolas in ord agus ag míniú cad chuige.</a:t>
            </a:r>
          </a:p>
        </p:txBody>
      </p:sp>
    </p:spTree>
    <p:extLst>
      <p:ext uri="{BB962C8B-B14F-4D97-AF65-F5344CB8AC3E}">
        <p14:creationId xmlns:p14="http://schemas.microsoft.com/office/powerpoint/2010/main" val="736416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924" y="0"/>
            <a:ext cx="9692640" cy="1428929"/>
          </a:xfrm>
        </p:spPr>
        <p:txBody>
          <a:bodyPr/>
          <a:lstStyle/>
          <a:p>
            <a:r>
              <a:rPr lang="en-GB" dirty="0" err="1" smtClean="0">
                <a:solidFill>
                  <a:srgbClr val="E51B81"/>
                </a:solidFill>
                <a:latin typeface="Comic Sans MS" panose="030F0702030302020204" pitchFamily="66" charset="0"/>
                <a:ea typeface="Adobe Gothic Std B" panose="020B0800000000000000" pitchFamily="34" charset="-128"/>
              </a:rPr>
              <a:t>Rangú</a:t>
            </a:r>
            <a:r>
              <a:rPr lang="en-GB" dirty="0" smtClean="0">
                <a:solidFill>
                  <a:srgbClr val="E51B81"/>
                </a:solidFill>
                <a:latin typeface="Comic Sans MS" panose="030F0702030302020204" pitchFamily="66" charset="0"/>
                <a:ea typeface="Adobe Gothic Std B" panose="020B0800000000000000" pitchFamily="34" charset="-128"/>
              </a:rPr>
              <a:t>/Classify</a:t>
            </a:r>
            <a:endParaRPr lang="en-GB" dirty="0">
              <a:solidFill>
                <a:srgbClr val="E51B81"/>
              </a:solidFill>
              <a:latin typeface="Comic Sans MS" panose="030F0702030302020204" pitchFamily="66" charset="0"/>
            </a:endParaRPr>
          </a:p>
        </p:txBody>
      </p:sp>
      <p:pic>
        <p:nvPicPr>
          <p:cNvPr id="5" name="Content Placeholder 4"/>
          <p:cNvPicPr>
            <a:picLocks noGrp="1" noChangeAspect="1"/>
          </p:cNvPicPr>
          <p:nvPr>
            <p:ph idx="1"/>
          </p:nvPr>
        </p:nvPicPr>
        <p:blipFill>
          <a:blip r:embed="rId2"/>
          <a:stretch>
            <a:fillRect/>
          </a:stretch>
        </p:blipFill>
        <p:spPr>
          <a:xfrm>
            <a:off x="2820808" y="1750423"/>
            <a:ext cx="5189851" cy="4351338"/>
          </a:xfrm>
          <a:prstGeom prst="rect">
            <a:avLst/>
          </a:prstGeom>
        </p:spPr>
      </p:pic>
      <p:sp>
        <p:nvSpPr>
          <p:cNvPr id="6" name="TextBox 5"/>
          <p:cNvSpPr txBox="1"/>
          <p:nvPr/>
        </p:nvSpPr>
        <p:spPr>
          <a:xfrm>
            <a:off x="8347165" y="6205197"/>
            <a:ext cx="2740751" cy="400110"/>
          </a:xfrm>
          <a:prstGeom prst="rect">
            <a:avLst/>
          </a:prstGeom>
          <a:noFill/>
        </p:spPr>
        <p:txBody>
          <a:bodyPr wrap="square" rtlCol="0">
            <a:spAutoFit/>
          </a:bodyPr>
          <a:lstStyle/>
          <a:p>
            <a:r>
              <a:rPr lang="ga-IE" sz="2000" dirty="0" smtClean="0">
                <a:latin typeface="Comic Sans MS" panose="030F0702030302020204" pitchFamily="66" charset="0"/>
              </a:rPr>
              <a:t>@</a:t>
            </a:r>
            <a:r>
              <a:rPr lang="ga-IE" sz="2000" dirty="0" err="1" smtClean="0">
                <a:latin typeface="Comic Sans MS" panose="030F0702030302020204" pitchFamily="66" charset="0"/>
              </a:rPr>
              <a:t>RoinnTíreolaíochta</a:t>
            </a:r>
            <a:endParaRPr lang="en-GB" sz="2000" dirty="0">
              <a:latin typeface="Comic Sans MS" panose="030F0702030302020204" pitchFamily="66" charset="0"/>
            </a:endParaRPr>
          </a:p>
        </p:txBody>
      </p:sp>
      <p:pic>
        <p:nvPicPr>
          <p:cNvPr id="8" name="Picture 7"/>
          <p:cNvPicPr>
            <a:picLocks noChangeAspect="1"/>
          </p:cNvPicPr>
          <p:nvPr/>
        </p:nvPicPr>
        <p:blipFill>
          <a:blip r:embed="rId3">
            <a:clrChange>
              <a:clrFrom>
                <a:srgbClr val="DEDEDE"/>
              </a:clrFrom>
              <a:clrTo>
                <a:srgbClr val="DEDEDE">
                  <a:alpha val="0"/>
                </a:srgbClr>
              </a:clrTo>
            </a:clrChange>
            <a:duotone>
              <a:schemeClr val="accent1">
                <a:shade val="45000"/>
                <a:satMod val="135000"/>
              </a:schemeClr>
              <a:prstClr val="white"/>
            </a:duotone>
          </a:blip>
          <a:stretch>
            <a:fillRect/>
          </a:stretch>
        </p:blipFill>
        <p:spPr>
          <a:xfrm rot="1764950">
            <a:off x="8442411" y="293910"/>
            <a:ext cx="2742791" cy="2531299"/>
          </a:xfrm>
          <a:prstGeom prst="rect">
            <a:avLst/>
          </a:prstGeom>
        </p:spPr>
      </p:pic>
      <p:sp>
        <p:nvSpPr>
          <p:cNvPr id="9" name="TextBox 8"/>
          <p:cNvSpPr txBox="1"/>
          <p:nvPr/>
        </p:nvSpPr>
        <p:spPr>
          <a:xfrm rot="1309532">
            <a:off x="9706480" y="600284"/>
            <a:ext cx="914400" cy="369332"/>
          </a:xfrm>
          <a:prstGeom prst="rect">
            <a:avLst/>
          </a:prstGeom>
          <a:noFill/>
        </p:spPr>
        <p:txBody>
          <a:bodyPr wrap="square" rtlCol="0">
            <a:spAutoFit/>
          </a:bodyPr>
          <a:lstStyle/>
          <a:p>
            <a:r>
              <a:rPr lang="ga-IE" dirty="0" smtClean="0">
                <a:latin typeface="Comic Sans MS" panose="030F0702030302020204" pitchFamily="66" charset="0"/>
              </a:rPr>
              <a:t>Míniú: </a:t>
            </a:r>
            <a:endParaRPr lang="en-GB" dirty="0">
              <a:latin typeface="Comic Sans MS" panose="030F0702030302020204" pitchFamily="66" charset="0"/>
            </a:endParaRPr>
          </a:p>
        </p:txBody>
      </p:sp>
      <p:pic>
        <p:nvPicPr>
          <p:cNvPr id="10" name="Picture 9"/>
          <p:cNvPicPr>
            <a:picLocks noChangeAspect="1"/>
          </p:cNvPicPr>
          <p:nvPr/>
        </p:nvPicPr>
        <p:blipFill>
          <a:blip r:embed="rId3">
            <a:clrChange>
              <a:clrFrom>
                <a:srgbClr val="DEDEDE"/>
              </a:clrFrom>
              <a:clrTo>
                <a:srgbClr val="DEDEDE">
                  <a:alpha val="0"/>
                </a:srgbClr>
              </a:clrTo>
            </a:clrChange>
          </a:blip>
          <a:stretch>
            <a:fillRect/>
          </a:stretch>
        </p:blipFill>
        <p:spPr>
          <a:xfrm rot="20758756">
            <a:off x="87332" y="4290539"/>
            <a:ext cx="2492001" cy="2299847"/>
          </a:xfrm>
          <a:prstGeom prst="rect">
            <a:avLst/>
          </a:prstGeom>
        </p:spPr>
      </p:pic>
      <p:sp>
        <p:nvSpPr>
          <p:cNvPr id="11" name="TextBox 10"/>
          <p:cNvSpPr txBox="1"/>
          <p:nvPr/>
        </p:nvSpPr>
        <p:spPr>
          <a:xfrm rot="20365064">
            <a:off x="286367" y="4557086"/>
            <a:ext cx="1595587" cy="369332"/>
          </a:xfrm>
          <a:prstGeom prst="rect">
            <a:avLst/>
          </a:prstGeom>
          <a:noFill/>
        </p:spPr>
        <p:txBody>
          <a:bodyPr wrap="square" rtlCol="0">
            <a:spAutoFit/>
          </a:bodyPr>
          <a:lstStyle/>
          <a:p>
            <a:r>
              <a:rPr lang="ga-IE" dirty="0" smtClean="0">
                <a:latin typeface="Comic Sans MS" panose="030F0702030302020204" pitchFamily="66" charset="0"/>
              </a:rPr>
              <a:t>Samplaí Eile: </a:t>
            </a:r>
            <a:endParaRPr lang="en-GB" dirty="0">
              <a:latin typeface="Comic Sans MS" panose="030F0702030302020204" pitchFamily="66" charset="0"/>
            </a:endParaRPr>
          </a:p>
        </p:txBody>
      </p:sp>
      <p:sp>
        <p:nvSpPr>
          <p:cNvPr id="12" name="TextBox 11"/>
          <p:cNvSpPr txBox="1"/>
          <p:nvPr/>
        </p:nvSpPr>
        <p:spPr>
          <a:xfrm rot="1248603">
            <a:off x="8903174" y="985493"/>
            <a:ext cx="1983105" cy="923330"/>
          </a:xfrm>
          <a:prstGeom prst="rect">
            <a:avLst/>
          </a:prstGeom>
          <a:noFill/>
        </p:spPr>
        <p:txBody>
          <a:bodyPr wrap="square" rtlCol="0">
            <a:spAutoFit/>
          </a:bodyPr>
          <a:lstStyle/>
          <a:p>
            <a:r>
              <a:rPr lang="ga-IE" dirty="0" smtClean="0">
                <a:latin typeface="Comic Sans MS" panose="030F0702030302020204" pitchFamily="66" charset="0"/>
              </a:rPr>
              <a:t>Ag rangú eolais de réir a gcritéir féin. </a:t>
            </a:r>
            <a:endParaRPr lang="en-GB" dirty="0">
              <a:latin typeface="Comic Sans MS" panose="030F0702030302020204" pitchFamily="66" charset="0"/>
            </a:endParaRPr>
          </a:p>
        </p:txBody>
      </p:sp>
      <p:sp>
        <p:nvSpPr>
          <p:cNvPr id="13" name="TextBox 12"/>
          <p:cNvSpPr txBox="1"/>
          <p:nvPr/>
        </p:nvSpPr>
        <p:spPr>
          <a:xfrm rot="20410965">
            <a:off x="469170" y="4860415"/>
            <a:ext cx="1963884" cy="1200329"/>
          </a:xfrm>
          <a:prstGeom prst="rect">
            <a:avLst/>
          </a:prstGeom>
          <a:noFill/>
        </p:spPr>
        <p:txBody>
          <a:bodyPr wrap="square" rtlCol="0">
            <a:spAutoFit/>
          </a:bodyPr>
          <a:lstStyle/>
          <a:p>
            <a:r>
              <a:rPr lang="ga-IE" dirty="0" smtClean="0">
                <a:latin typeface="Comic Sans MS" panose="030F0702030302020204" pitchFamily="66" charset="0"/>
              </a:rPr>
              <a:t>Obair iomlán neamhspléach (</a:t>
            </a:r>
            <a:r>
              <a:rPr lang="ga-IE" i="1" dirty="0" err="1">
                <a:latin typeface="Comic Sans MS" panose="030F0702030302020204" pitchFamily="66" charset="0"/>
              </a:rPr>
              <a:t>F</a:t>
            </a:r>
            <a:r>
              <a:rPr lang="ga-IE" i="1" dirty="0" err="1" smtClean="0">
                <a:latin typeface="Comic Sans MS" panose="030F0702030302020204" pitchFamily="66" charset="0"/>
              </a:rPr>
              <a:t>acilitator</a:t>
            </a:r>
            <a:r>
              <a:rPr lang="ga-IE" i="1" dirty="0" smtClean="0">
                <a:latin typeface="Comic Sans MS" panose="030F0702030302020204" pitchFamily="66" charset="0"/>
              </a:rPr>
              <a:t> </a:t>
            </a:r>
            <a:r>
              <a:rPr lang="ga-IE" i="1" dirty="0" err="1">
                <a:latin typeface="Comic Sans MS" panose="030F0702030302020204" pitchFamily="66" charset="0"/>
              </a:rPr>
              <a:t>V</a:t>
            </a:r>
            <a:r>
              <a:rPr lang="ga-IE" i="1" dirty="0" err="1" smtClean="0">
                <a:latin typeface="Comic Sans MS" panose="030F0702030302020204" pitchFamily="66" charset="0"/>
              </a:rPr>
              <a:t>s</a:t>
            </a:r>
            <a:r>
              <a:rPr lang="ga-IE" i="1" dirty="0" smtClean="0">
                <a:latin typeface="Comic Sans MS" panose="030F0702030302020204" pitchFamily="66" charset="0"/>
              </a:rPr>
              <a:t> </a:t>
            </a:r>
            <a:r>
              <a:rPr lang="ga-IE" i="1" dirty="0" err="1" smtClean="0">
                <a:latin typeface="Comic Sans MS" panose="030F0702030302020204" pitchFamily="66" charset="0"/>
              </a:rPr>
              <a:t>Instructor</a:t>
            </a:r>
            <a:r>
              <a:rPr lang="ga-IE" dirty="0" smtClean="0">
                <a:latin typeface="Comic Sans MS" panose="030F0702030302020204" pitchFamily="66" charset="0"/>
              </a:rPr>
              <a:t>)</a:t>
            </a:r>
            <a:endParaRPr lang="en-GB" dirty="0">
              <a:latin typeface="Comic Sans MS" panose="030F0702030302020204" pitchFamily="66" charset="0"/>
            </a:endParaRPr>
          </a:p>
        </p:txBody>
      </p:sp>
    </p:spTree>
    <p:extLst>
      <p:ext uri="{BB962C8B-B14F-4D97-AF65-F5344CB8AC3E}">
        <p14:creationId xmlns:p14="http://schemas.microsoft.com/office/powerpoint/2010/main" val="2094740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 y="79828"/>
            <a:ext cx="9692640" cy="1428929"/>
          </a:xfrm>
        </p:spPr>
        <p:txBody>
          <a:bodyPr/>
          <a:lstStyle/>
          <a:p>
            <a:r>
              <a:rPr lang="ga-IE" dirty="0" smtClean="0">
                <a:solidFill>
                  <a:srgbClr val="E51B81"/>
                </a:solidFill>
                <a:latin typeface="Comic Sans MS" panose="030F0702030302020204" pitchFamily="66" charset="0"/>
                <a:ea typeface="Adobe Gothic Std B" panose="020B0800000000000000" pitchFamily="34" charset="-128"/>
              </a:rPr>
              <a:t>Eagraigh</a:t>
            </a:r>
            <a:r>
              <a:rPr lang="en-GB" dirty="0" smtClean="0">
                <a:solidFill>
                  <a:srgbClr val="E51B81"/>
                </a:solidFill>
                <a:latin typeface="Comic Sans MS" panose="030F0702030302020204" pitchFamily="66" charset="0"/>
                <a:ea typeface="Adobe Gothic Std B" panose="020B0800000000000000" pitchFamily="34" charset="-128"/>
              </a:rPr>
              <a:t>/Arrange</a:t>
            </a:r>
            <a:endParaRPr lang="en-GB" dirty="0">
              <a:solidFill>
                <a:srgbClr val="E51B81"/>
              </a:solidFill>
              <a:latin typeface="Comic Sans MS" panose="030F0702030302020204" pitchFamily="66" charset="0"/>
            </a:endParaRPr>
          </a:p>
        </p:txBody>
      </p:sp>
      <p:pic>
        <p:nvPicPr>
          <p:cNvPr id="6" name="Content Placeholder 5"/>
          <p:cNvPicPr>
            <a:picLocks noGrp="1" noChangeAspect="1"/>
          </p:cNvPicPr>
          <p:nvPr>
            <p:ph idx="1"/>
          </p:nvPr>
        </p:nvPicPr>
        <p:blipFill>
          <a:blip r:embed="rId2"/>
          <a:stretch>
            <a:fillRect/>
          </a:stretch>
        </p:blipFill>
        <p:spPr>
          <a:xfrm>
            <a:off x="2767767" y="1802674"/>
            <a:ext cx="5609442" cy="4351338"/>
          </a:xfrm>
          <a:prstGeom prst="rect">
            <a:avLst/>
          </a:prstGeom>
        </p:spPr>
      </p:pic>
      <p:pic>
        <p:nvPicPr>
          <p:cNvPr id="7" name="Picture 6"/>
          <p:cNvPicPr>
            <a:picLocks noChangeAspect="1"/>
          </p:cNvPicPr>
          <p:nvPr/>
        </p:nvPicPr>
        <p:blipFill>
          <a:blip r:embed="rId3">
            <a:clrChange>
              <a:clrFrom>
                <a:srgbClr val="DEDEDE"/>
              </a:clrFrom>
              <a:clrTo>
                <a:srgbClr val="DEDEDE">
                  <a:alpha val="0"/>
                </a:srgbClr>
              </a:clrTo>
            </a:clrChange>
            <a:duotone>
              <a:schemeClr val="accent1">
                <a:shade val="45000"/>
                <a:satMod val="135000"/>
              </a:schemeClr>
              <a:prstClr val="white"/>
            </a:duotone>
          </a:blip>
          <a:stretch>
            <a:fillRect/>
          </a:stretch>
        </p:blipFill>
        <p:spPr>
          <a:xfrm rot="1764950">
            <a:off x="8442412" y="293910"/>
            <a:ext cx="2742791" cy="2531299"/>
          </a:xfrm>
          <a:prstGeom prst="rect">
            <a:avLst/>
          </a:prstGeom>
        </p:spPr>
      </p:pic>
      <p:sp>
        <p:nvSpPr>
          <p:cNvPr id="8" name="TextBox 7"/>
          <p:cNvSpPr txBox="1"/>
          <p:nvPr/>
        </p:nvSpPr>
        <p:spPr>
          <a:xfrm>
            <a:off x="8377209" y="6093986"/>
            <a:ext cx="2899955" cy="707886"/>
          </a:xfrm>
          <a:prstGeom prst="rect">
            <a:avLst/>
          </a:prstGeom>
          <a:noFill/>
        </p:spPr>
        <p:txBody>
          <a:bodyPr wrap="square" rtlCol="0">
            <a:spAutoFit/>
          </a:bodyPr>
          <a:lstStyle/>
          <a:p>
            <a:pPr algn="ctr"/>
            <a:r>
              <a:rPr lang="ga-IE" sz="2000" dirty="0" smtClean="0">
                <a:latin typeface="Comic Sans MS" panose="030F0702030302020204" pitchFamily="66" charset="0"/>
              </a:rPr>
              <a:t>@</a:t>
            </a:r>
            <a:r>
              <a:rPr lang="ga-IE" sz="2000" dirty="0" err="1" smtClean="0">
                <a:latin typeface="Comic Sans MS" panose="030F0702030302020204" pitchFamily="66" charset="0"/>
              </a:rPr>
              <a:t>RoinnEacnamíocht</a:t>
            </a:r>
            <a:r>
              <a:rPr lang="ga-IE" sz="2000" dirty="0" smtClean="0">
                <a:latin typeface="Comic Sans MS" panose="030F0702030302020204" pitchFamily="66" charset="0"/>
              </a:rPr>
              <a:t> Baile</a:t>
            </a:r>
            <a:endParaRPr lang="en-GB" sz="2000" dirty="0">
              <a:latin typeface="Comic Sans MS" panose="030F0702030302020204" pitchFamily="66" charset="0"/>
            </a:endParaRPr>
          </a:p>
        </p:txBody>
      </p:sp>
      <p:sp>
        <p:nvSpPr>
          <p:cNvPr id="9" name="TextBox 8"/>
          <p:cNvSpPr txBox="1"/>
          <p:nvPr/>
        </p:nvSpPr>
        <p:spPr>
          <a:xfrm rot="1309532">
            <a:off x="9706480" y="600284"/>
            <a:ext cx="914400" cy="369332"/>
          </a:xfrm>
          <a:prstGeom prst="rect">
            <a:avLst/>
          </a:prstGeom>
          <a:noFill/>
        </p:spPr>
        <p:txBody>
          <a:bodyPr wrap="square" rtlCol="0">
            <a:spAutoFit/>
          </a:bodyPr>
          <a:lstStyle/>
          <a:p>
            <a:r>
              <a:rPr lang="ga-IE" dirty="0" smtClean="0">
                <a:latin typeface="Comic Sans MS" panose="030F0702030302020204" pitchFamily="66" charset="0"/>
              </a:rPr>
              <a:t>Míniú: </a:t>
            </a:r>
            <a:endParaRPr lang="en-GB" dirty="0">
              <a:latin typeface="Comic Sans MS" panose="030F0702030302020204" pitchFamily="66" charset="0"/>
            </a:endParaRPr>
          </a:p>
        </p:txBody>
      </p:sp>
      <p:pic>
        <p:nvPicPr>
          <p:cNvPr id="10" name="Picture 9"/>
          <p:cNvPicPr>
            <a:picLocks noChangeAspect="1"/>
          </p:cNvPicPr>
          <p:nvPr/>
        </p:nvPicPr>
        <p:blipFill>
          <a:blip r:embed="rId3">
            <a:clrChange>
              <a:clrFrom>
                <a:srgbClr val="DEDEDE"/>
              </a:clrFrom>
              <a:clrTo>
                <a:srgbClr val="DEDEDE">
                  <a:alpha val="0"/>
                </a:srgbClr>
              </a:clrTo>
            </a:clrChange>
          </a:blip>
          <a:stretch>
            <a:fillRect/>
          </a:stretch>
        </p:blipFill>
        <p:spPr>
          <a:xfrm rot="20758756">
            <a:off x="241474" y="4172973"/>
            <a:ext cx="2492001" cy="2299847"/>
          </a:xfrm>
          <a:prstGeom prst="rect">
            <a:avLst/>
          </a:prstGeom>
        </p:spPr>
      </p:pic>
      <p:sp>
        <p:nvSpPr>
          <p:cNvPr id="11" name="TextBox 10"/>
          <p:cNvSpPr txBox="1"/>
          <p:nvPr/>
        </p:nvSpPr>
        <p:spPr>
          <a:xfrm rot="20365064">
            <a:off x="440509" y="4439520"/>
            <a:ext cx="1595587" cy="369332"/>
          </a:xfrm>
          <a:prstGeom prst="rect">
            <a:avLst/>
          </a:prstGeom>
          <a:noFill/>
        </p:spPr>
        <p:txBody>
          <a:bodyPr wrap="square" rtlCol="0">
            <a:spAutoFit/>
          </a:bodyPr>
          <a:lstStyle/>
          <a:p>
            <a:r>
              <a:rPr lang="ga-IE" dirty="0" smtClean="0">
                <a:latin typeface="Comic Sans MS" panose="030F0702030302020204" pitchFamily="66" charset="0"/>
              </a:rPr>
              <a:t>Samplaí Eile: </a:t>
            </a:r>
            <a:endParaRPr lang="en-GB" dirty="0">
              <a:latin typeface="Comic Sans MS" panose="030F0702030302020204" pitchFamily="66" charset="0"/>
            </a:endParaRPr>
          </a:p>
        </p:txBody>
      </p:sp>
      <p:sp>
        <p:nvSpPr>
          <p:cNvPr id="13" name="TextBox 12"/>
          <p:cNvSpPr txBox="1"/>
          <p:nvPr/>
        </p:nvSpPr>
        <p:spPr>
          <a:xfrm rot="1248603">
            <a:off x="8835633" y="889907"/>
            <a:ext cx="1983105" cy="1200329"/>
          </a:xfrm>
          <a:prstGeom prst="rect">
            <a:avLst/>
          </a:prstGeom>
          <a:noFill/>
        </p:spPr>
        <p:txBody>
          <a:bodyPr wrap="square" rtlCol="0">
            <a:spAutoFit/>
          </a:bodyPr>
          <a:lstStyle/>
          <a:p>
            <a:r>
              <a:rPr lang="ga-IE" dirty="0" smtClean="0">
                <a:latin typeface="Comic Sans MS" panose="030F0702030302020204" pitchFamily="66" charset="0"/>
              </a:rPr>
              <a:t>Ag eagrú eolais de réir critéir le tuiscint a thaispeáint. </a:t>
            </a:r>
            <a:endParaRPr lang="en-GB" dirty="0">
              <a:latin typeface="Comic Sans MS" panose="030F0702030302020204" pitchFamily="66" charset="0"/>
            </a:endParaRPr>
          </a:p>
        </p:txBody>
      </p:sp>
      <p:sp>
        <p:nvSpPr>
          <p:cNvPr id="14" name="TextBox 13"/>
          <p:cNvSpPr txBox="1"/>
          <p:nvPr/>
        </p:nvSpPr>
        <p:spPr>
          <a:xfrm rot="20205918">
            <a:off x="573679" y="4693379"/>
            <a:ext cx="1983105" cy="1477328"/>
          </a:xfrm>
          <a:prstGeom prst="rect">
            <a:avLst/>
          </a:prstGeom>
          <a:noFill/>
        </p:spPr>
        <p:txBody>
          <a:bodyPr wrap="square" rtlCol="0">
            <a:spAutoFit/>
          </a:bodyPr>
          <a:lstStyle/>
          <a:p>
            <a:pPr marL="285750" indent="-285750">
              <a:buFont typeface="Arial" panose="020B0604020202020204" pitchFamily="34" charset="0"/>
              <a:buChar char="•"/>
            </a:pPr>
            <a:r>
              <a:rPr lang="ga-IE" dirty="0" smtClean="0">
                <a:latin typeface="Comic Sans MS" panose="030F0702030302020204" pitchFamily="66" charset="0"/>
              </a:rPr>
              <a:t>Leáráid </a:t>
            </a:r>
            <a:r>
              <a:rPr lang="en-GB" dirty="0" smtClean="0">
                <a:latin typeface="Comic Sans MS" panose="030F0702030302020204" pitchFamily="66" charset="0"/>
              </a:rPr>
              <a:t>Venn</a:t>
            </a:r>
            <a:r>
              <a:rPr lang="ga-IE" dirty="0" smtClean="0">
                <a:latin typeface="Comic Sans MS" panose="030F0702030302020204" pitchFamily="66" charset="0"/>
              </a:rPr>
              <a:t> </a:t>
            </a:r>
          </a:p>
          <a:p>
            <a:pPr marL="285750" indent="-285750">
              <a:buFont typeface="Arial" panose="020B0604020202020204" pitchFamily="34" charset="0"/>
              <a:buChar char="•"/>
            </a:pPr>
            <a:r>
              <a:rPr lang="ga-IE" dirty="0" smtClean="0">
                <a:latin typeface="Comic Sans MS" panose="030F0702030302020204" pitchFamily="66" charset="0"/>
              </a:rPr>
              <a:t>Graif </a:t>
            </a:r>
          </a:p>
          <a:p>
            <a:pPr marL="285750" indent="-285750">
              <a:buFont typeface="Arial" panose="020B0604020202020204" pitchFamily="34" charset="0"/>
              <a:buChar char="•"/>
            </a:pPr>
            <a:r>
              <a:rPr lang="ga-IE" dirty="0" smtClean="0">
                <a:latin typeface="Comic Sans MS" panose="030F0702030302020204" pitchFamily="66" charset="0"/>
              </a:rPr>
              <a:t>Táblaí </a:t>
            </a:r>
          </a:p>
          <a:p>
            <a:pPr marL="285750" indent="-285750">
              <a:buFont typeface="Arial" panose="020B0604020202020204" pitchFamily="34" charset="0"/>
              <a:buChar char="•"/>
            </a:pPr>
            <a:r>
              <a:rPr lang="en-GB" dirty="0" smtClean="0">
                <a:latin typeface="Comic Sans MS" panose="030F0702030302020204" pitchFamily="66" charset="0"/>
              </a:rPr>
              <a:t>‘</a:t>
            </a:r>
            <a:r>
              <a:rPr lang="en-GB" i="1" dirty="0" smtClean="0">
                <a:latin typeface="Comic Sans MS" panose="030F0702030302020204" pitchFamily="66" charset="0"/>
              </a:rPr>
              <a:t>Mind</a:t>
            </a:r>
            <a:r>
              <a:rPr lang="ga-IE" i="1" dirty="0" smtClean="0">
                <a:latin typeface="Comic Sans MS" panose="030F0702030302020204" pitchFamily="66" charset="0"/>
              </a:rPr>
              <a:t> </a:t>
            </a:r>
            <a:r>
              <a:rPr lang="en-GB" i="1" dirty="0" smtClean="0">
                <a:latin typeface="Comic Sans MS" panose="030F0702030302020204" pitchFamily="66" charset="0"/>
              </a:rPr>
              <a:t>Maps</a:t>
            </a:r>
            <a:r>
              <a:rPr lang="en-GB" dirty="0" smtClean="0">
                <a:latin typeface="Comic Sans MS" panose="030F0702030302020204" pitchFamily="66" charset="0"/>
              </a:rPr>
              <a:t>’ </a:t>
            </a:r>
          </a:p>
          <a:p>
            <a:pPr marL="285750" indent="-285750">
              <a:buFont typeface="Arial" panose="020B0604020202020204" pitchFamily="34" charset="0"/>
              <a:buChar char="•"/>
            </a:pPr>
            <a:endParaRPr lang="en-GB" dirty="0">
              <a:latin typeface="Comic Sans MS" panose="030F0702030302020204" pitchFamily="66" charset="0"/>
            </a:endParaRPr>
          </a:p>
        </p:txBody>
      </p:sp>
    </p:spTree>
    <p:extLst>
      <p:ext uri="{BB962C8B-B14F-4D97-AF65-F5344CB8AC3E}">
        <p14:creationId xmlns:p14="http://schemas.microsoft.com/office/powerpoint/2010/main" val="3002092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95" y="195040"/>
            <a:ext cx="9692640" cy="1428929"/>
          </a:xfrm>
        </p:spPr>
        <p:txBody>
          <a:bodyPr/>
          <a:lstStyle/>
          <a:p>
            <a:r>
              <a:rPr lang="ga-IE" dirty="0" err="1" smtClean="0">
                <a:solidFill>
                  <a:srgbClr val="E51B81"/>
                </a:solidFill>
                <a:latin typeface="Comic Sans MS" panose="030F0702030302020204" pitchFamily="66" charset="0"/>
                <a:ea typeface="Adobe Gothic Std B" panose="020B0800000000000000" pitchFamily="34" charset="-128"/>
              </a:rPr>
              <a:t>Leadaigh</a:t>
            </a:r>
            <a:r>
              <a:rPr lang="en-GB" dirty="0" smtClean="0">
                <a:solidFill>
                  <a:srgbClr val="E51B81"/>
                </a:solidFill>
                <a:latin typeface="Comic Sans MS" panose="030F0702030302020204" pitchFamily="66" charset="0"/>
                <a:ea typeface="Adobe Gothic Std B" panose="020B0800000000000000" pitchFamily="34" charset="-128"/>
              </a:rPr>
              <a:t>/Reduce</a:t>
            </a:r>
            <a:endParaRPr lang="en-GB" dirty="0">
              <a:solidFill>
                <a:srgbClr val="E51B81"/>
              </a:solidFill>
              <a:latin typeface="Comic Sans MS" panose="030F0702030302020204" pitchFamily="66" charset="0"/>
            </a:endParaRPr>
          </a:p>
        </p:txBody>
      </p:sp>
      <p:pic>
        <p:nvPicPr>
          <p:cNvPr id="6" name="Content Placeholder 5"/>
          <p:cNvPicPr>
            <a:picLocks noGrp="1" noChangeAspect="1"/>
          </p:cNvPicPr>
          <p:nvPr>
            <p:ph idx="1"/>
          </p:nvPr>
        </p:nvPicPr>
        <p:blipFill>
          <a:blip r:embed="rId2"/>
          <a:stretch>
            <a:fillRect/>
          </a:stretch>
        </p:blipFill>
        <p:spPr>
          <a:xfrm>
            <a:off x="269095" y="1862393"/>
            <a:ext cx="3694371" cy="4351338"/>
          </a:xfrm>
          <a:prstGeom prst="rect">
            <a:avLst/>
          </a:prstGeom>
        </p:spPr>
      </p:pic>
      <p:pic>
        <p:nvPicPr>
          <p:cNvPr id="5" name="Picture 4"/>
          <p:cNvPicPr>
            <a:picLocks noChangeAspect="1"/>
          </p:cNvPicPr>
          <p:nvPr/>
        </p:nvPicPr>
        <p:blipFill>
          <a:blip r:embed="rId3">
            <a:clrChange>
              <a:clrFrom>
                <a:srgbClr val="DEDEDE"/>
              </a:clrFrom>
              <a:clrTo>
                <a:srgbClr val="DEDEDE">
                  <a:alpha val="0"/>
                </a:srgbClr>
              </a:clrTo>
            </a:clrChange>
            <a:duotone>
              <a:schemeClr val="accent1">
                <a:shade val="45000"/>
                <a:satMod val="135000"/>
              </a:schemeClr>
              <a:prstClr val="white"/>
            </a:duotone>
          </a:blip>
          <a:stretch>
            <a:fillRect/>
          </a:stretch>
        </p:blipFill>
        <p:spPr>
          <a:xfrm rot="1764950">
            <a:off x="8442412" y="293910"/>
            <a:ext cx="2742791" cy="2531299"/>
          </a:xfrm>
          <a:prstGeom prst="rect">
            <a:avLst/>
          </a:prstGeom>
        </p:spPr>
      </p:pic>
      <p:sp>
        <p:nvSpPr>
          <p:cNvPr id="7" name="TextBox 6"/>
          <p:cNvSpPr txBox="1"/>
          <p:nvPr/>
        </p:nvSpPr>
        <p:spPr>
          <a:xfrm>
            <a:off x="8377209" y="6093986"/>
            <a:ext cx="2899955" cy="400110"/>
          </a:xfrm>
          <a:prstGeom prst="rect">
            <a:avLst/>
          </a:prstGeom>
          <a:noFill/>
        </p:spPr>
        <p:txBody>
          <a:bodyPr wrap="square" rtlCol="0">
            <a:spAutoFit/>
          </a:bodyPr>
          <a:lstStyle/>
          <a:p>
            <a:pPr algn="ctr"/>
            <a:r>
              <a:rPr lang="ga-IE" sz="2000" dirty="0" smtClean="0">
                <a:latin typeface="Comic Sans MS" panose="030F0702030302020204" pitchFamily="66" charset="0"/>
              </a:rPr>
              <a:t>@</a:t>
            </a:r>
            <a:r>
              <a:rPr lang="ga-IE" sz="2000" dirty="0" err="1" smtClean="0">
                <a:latin typeface="Comic Sans MS" panose="030F0702030302020204" pitchFamily="66" charset="0"/>
              </a:rPr>
              <a:t>RoinnAnBhéarla</a:t>
            </a:r>
            <a:endParaRPr lang="en-GB" sz="2000" dirty="0">
              <a:latin typeface="Comic Sans MS" panose="030F0702030302020204" pitchFamily="66" charset="0"/>
            </a:endParaRPr>
          </a:p>
        </p:txBody>
      </p:sp>
      <p:pic>
        <p:nvPicPr>
          <p:cNvPr id="8" name="Picture 7"/>
          <p:cNvPicPr>
            <a:picLocks noChangeAspect="1"/>
          </p:cNvPicPr>
          <p:nvPr/>
        </p:nvPicPr>
        <p:blipFill>
          <a:blip r:embed="rId4"/>
          <a:stretch>
            <a:fillRect/>
          </a:stretch>
        </p:blipFill>
        <p:spPr>
          <a:xfrm>
            <a:off x="4174971" y="2218028"/>
            <a:ext cx="3990074" cy="3640068"/>
          </a:xfrm>
          <a:prstGeom prst="rect">
            <a:avLst/>
          </a:prstGeom>
        </p:spPr>
      </p:pic>
      <p:pic>
        <p:nvPicPr>
          <p:cNvPr id="9" name="Picture 8"/>
          <p:cNvPicPr>
            <a:picLocks noChangeAspect="1"/>
          </p:cNvPicPr>
          <p:nvPr/>
        </p:nvPicPr>
        <p:blipFill>
          <a:blip r:embed="rId5"/>
          <a:stretch>
            <a:fillRect/>
          </a:stretch>
        </p:blipFill>
        <p:spPr>
          <a:xfrm>
            <a:off x="5390346" y="285662"/>
            <a:ext cx="2774699" cy="1294223"/>
          </a:xfrm>
          <a:prstGeom prst="rect">
            <a:avLst/>
          </a:prstGeom>
        </p:spPr>
      </p:pic>
      <p:sp>
        <p:nvSpPr>
          <p:cNvPr id="10" name="TextBox 9"/>
          <p:cNvSpPr txBox="1"/>
          <p:nvPr/>
        </p:nvSpPr>
        <p:spPr>
          <a:xfrm rot="1309532">
            <a:off x="9706480" y="600284"/>
            <a:ext cx="914400" cy="369332"/>
          </a:xfrm>
          <a:prstGeom prst="rect">
            <a:avLst/>
          </a:prstGeom>
          <a:noFill/>
        </p:spPr>
        <p:txBody>
          <a:bodyPr wrap="square" rtlCol="0">
            <a:spAutoFit/>
          </a:bodyPr>
          <a:lstStyle/>
          <a:p>
            <a:r>
              <a:rPr lang="ga-IE" dirty="0" smtClean="0">
                <a:latin typeface="Comic Sans MS" panose="030F0702030302020204" pitchFamily="66" charset="0"/>
              </a:rPr>
              <a:t>Míniú: </a:t>
            </a:r>
            <a:endParaRPr lang="en-GB" dirty="0">
              <a:latin typeface="Comic Sans MS" panose="030F0702030302020204" pitchFamily="66" charset="0"/>
            </a:endParaRPr>
          </a:p>
        </p:txBody>
      </p:sp>
      <p:pic>
        <p:nvPicPr>
          <p:cNvPr id="11" name="Picture 10"/>
          <p:cNvPicPr>
            <a:picLocks noChangeAspect="1"/>
          </p:cNvPicPr>
          <p:nvPr/>
        </p:nvPicPr>
        <p:blipFill>
          <a:blip r:embed="rId3">
            <a:clrChange>
              <a:clrFrom>
                <a:srgbClr val="DEDEDE"/>
              </a:clrFrom>
              <a:clrTo>
                <a:srgbClr val="DEDEDE">
                  <a:alpha val="0"/>
                </a:srgbClr>
              </a:clrTo>
            </a:clrChange>
          </a:blip>
          <a:stretch>
            <a:fillRect/>
          </a:stretch>
        </p:blipFill>
        <p:spPr>
          <a:xfrm rot="2092800">
            <a:off x="8598798" y="3132882"/>
            <a:ext cx="2492001" cy="2299847"/>
          </a:xfrm>
          <a:prstGeom prst="rect">
            <a:avLst/>
          </a:prstGeom>
        </p:spPr>
      </p:pic>
      <p:sp>
        <p:nvSpPr>
          <p:cNvPr id="12" name="TextBox 11"/>
          <p:cNvSpPr txBox="1"/>
          <p:nvPr/>
        </p:nvSpPr>
        <p:spPr>
          <a:xfrm rot="1699108">
            <a:off x="9365887" y="3498165"/>
            <a:ext cx="1595587" cy="369332"/>
          </a:xfrm>
          <a:prstGeom prst="rect">
            <a:avLst/>
          </a:prstGeom>
          <a:noFill/>
        </p:spPr>
        <p:txBody>
          <a:bodyPr wrap="square" rtlCol="0">
            <a:spAutoFit/>
          </a:bodyPr>
          <a:lstStyle/>
          <a:p>
            <a:r>
              <a:rPr lang="ga-IE" dirty="0" smtClean="0">
                <a:latin typeface="Comic Sans MS" panose="030F0702030302020204" pitchFamily="66" charset="0"/>
              </a:rPr>
              <a:t>Samplaí Eile: </a:t>
            </a:r>
            <a:endParaRPr lang="en-GB" dirty="0">
              <a:latin typeface="Comic Sans MS" panose="030F0702030302020204" pitchFamily="66" charset="0"/>
            </a:endParaRPr>
          </a:p>
        </p:txBody>
      </p:sp>
      <p:sp>
        <p:nvSpPr>
          <p:cNvPr id="13" name="TextBox 12"/>
          <p:cNvSpPr txBox="1"/>
          <p:nvPr/>
        </p:nvSpPr>
        <p:spPr>
          <a:xfrm rot="1248603">
            <a:off x="8835633" y="902582"/>
            <a:ext cx="1983105" cy="1477328"/>
          </a:xfrm>
          <a:prstGeom prst="rect">
            <a:avLst/>
          </a:prstGeom>
          <a:noFill/>
        </p:spPr>
        <p:txBody>
          <a:bodyPr wrap="square" rtlCol="0">
            <a:spAutoFit/>
          </a:bodyPr>
          <a:lstStyle/>
          <a:p>
            <a:r>
              <a:rPr lang="ga-IE" dirty="0" smtClean="0">
                <a:latin typeface="Comic Sans MS" panose="030F0702030302020204" pitchFamily="66" charset="0"/>
              </a:rPr>
              <a:t>Ag laghdú eolais ar mhaithe leis na rudaí is tábhachtaí a aithint. </a:t>
            </a:r>
            <a:endParaRPr lang="en-GB" dirty="0">
              <a:latin typeface="Comic Sans MS" panose="030F0702030302020204" pitchFamily="66" charset="0"/>
            </a:endParaRPr>
          </a:p>
        </p:txBody>
      </p:sp>
      <p:sp>
        <p:nvSpPr>
          <p:cNvPr id="14" name="TextBox 13"/>
          <p:cNvSpPr txBox="1"/>
          <p:nvPr/>
        </p:nvSpPr>
        <p:spPr>
          <a:xfrm rot="1493122">
            <a:off x="8791903" y="3858083"/>
            <a:ext cx="1983105"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Comic Sans MS" panose="030F0702030302020204" pitchFamily="66" charset="0"/>
              </a:rPr>
              <a:t>Twitter</a:t>
            </a:r>
            <a:r>
              <a:rPr lang="ga-IE" sz="1400" dirty="0" smtClean="0">
                <a:latin typeface="Comic Sans MS" panose="030F0702030302020204" pitchFamily="66" charset="0"/>
              </a:rPr>
              <a:t> (Seisiún Iomlánach) </a:t>
            </a:r>
          </a:p>
          <a:p>
            <a:pPr marL="285750" indent="-285750">
              <a:buFont typeface="Arial" panose="020B0604020202020204" pitchFamily="34" charset="0"/>
              <a:buChar char="•"/>
            </a:pPr>
            <a:r>
              <a:rPr lang="ga-IE" sz="1400" dirty="0" smtClean="0">
                <a:latin typeface="Comic Sans MS" panose="030F0702030302020204" pitchFamily="66" charset="0"/>
              </a:rPr>
              <a:t>Pictiúir </a:t>
            </a:r>
          </a:p>
          <a:p>
            <a:pPr marL="285750" indent="-285750">
              <a:buFont typeface="Arial" panose="020B0604020202020204" pitchFamily="34" charset="0"/>
              <a:buChar char="•"/>
            </a:pPr>
            <a:r>
              <a:rPr lang="ga-IE" sz="1400" dirty="0" smtClean="0">
                <a:latin typeface="Comic Sans MS" panose="030F0702030302020204" pitchFamily="66" charset="0"/>
              </a:rPr>
              <a:t>Graif </a:t>
            </a:r>
          </a:p>
          <a:p>
            <a:pPr marL="285750" indent="-285750">
              <a:buFont typeface="Arial" panose="020B0604020202020204" pitchFamily="34" charset="0"/>
              <a:buChar char="•"/>
            </a:pPr>
            <a:r>
              <a:rPr lang="ga-IE" sz="1400" dirty="0" smtClean="0">
                <a:latin typeface="Comic Sans MS" panose="030F0702030302020204" pitchFamily="66" charset="0"/>
              </a:rPr>
              <a:t>Uirlis Stáidéir </a:t>
            </a:r>
            <a:endParaRPr lang="en-GB" sz="1400" dirty="0">
              <a:latin typeface="Comic Sans MS" panose="030F0702030302020204" pitchFamily="66" charset="0"/>
            </a:endParaRPr>
          </a:p>
        </p:txBody>
      </p:sp>
    </p:spTree>
    <p:extLst>
      <p:ext uri="{BB962C8B-B14F-4D97-AF65-F5344CB8AC3E}">
        <p14:creationId xmlns:p14="http://schemas.microsoft.com/office/powerpoint/2010/main" val="3898029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666666"/>
      </a:dk2>
      <a:lt2>
        <a:srgbClr val="D2D2D2"/>
      </a:lt2>
      <a:accent1>
        <a:srgbClr val="FF388C"/>
      </a:accent1>
      <a:accent2>
        <a:srgbClr val="D70D5E"/>
      </a:accent2>
      <a:accent3>
        <a:srgbClr val="98037E"/>
      </a:accent3>
      <a:accent4>
        <a:srgbClr val="68027D"/>
      </a:accent4>
      <a:accent5>
        <a:srgbClr val="095ACA"/>
      </a:accent5>
      <a:accent6>
        <a:srgbClr val="063597"/>
      </a:accent6>
      <a:hlink>
        <a:srgbClr val="17BBFD"/>
      </a:hlink>
      <a:folHlink>
        <a:srgbClr val="FF79C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docProps/app.xml><?xml version="1.0" encoding="utf-8"?>
<Properties xmlns="http://schemas.openxmlformats.org/officeDocument/2006/extended-properties" xmlns:vt="http://schemas.openxmlformats.org/officeDocument/2006/docPropsVTypes">
  <Template>TM03457515[[fn=View]]</Template>
  <TotalTime>369</TotalTime>
  <Words>782</Words>
  <Application>Microsoft Office PowerPoint</Application>
  <PresentationFormat>Widescreen</PresentationFormat>
  <Paragraphs>128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Adobe Gothic Std B</vt:lpstr>
      <vt:lpstr>Arial</vt:lpstr>
      <vt:lpstr>Century Schoolbook</vt:lpstr>
      <vt:lpstr>Comic Sans MS</vt:lpstr>
      <vt:lpstr>Times New Roman</vt:lpstr>
      <vt:lpstr>Wingdings</vt:lpstr>
      <vt:lpstr>Wingdings 2</vt:lpstr>
      <vt:lpstr>View</vt:lpstr>
      <vt:lpstr>The Magenta Principles </vt:lpstr>
      <vt:lpstr>Cad é atá i gceist? </vt:lpstr>
      <vt:lpstr>PowerPoint Presentation</vt:lpstr>
      <vt:lpstr>PowerPoint Presentation</vt:lpstr>
      <vt:lpstr>Athshúimigh/Replace</vt:lpstr>
      <vt:lpstr>Ordaigh/Sequence</vt:lpstr>
      <vt:lpstr>Rangú/Classify</vt:lpstr>
      <vt:lpstr>Eagraigh/Arrange</vt:lpstr>
      <vt:lpstr>Leadaigh/Reduce</vt:lpstr>
      <vt:lpstr>Cur i gcomparáid/Compare</vt:lpstr>
      <vt:lpstr>Cuir le/Add</vt:lpstr>
      <vt:lpstr>Athraigh/Change</vt:lpstr>
      <vt:lpstr>Ceangail/Connect</vt:lpstr>
      <vt:lpstr>Cóimeáil/Assemble</vt:lpstr>
      <vt:lpstr>Bain triail as!</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Magenta Principals</dc:title>
  <dc:creator>C Nic an tSionnaigh</dc:creator>
  <cp:lastModifiedBy>N Nic Giolla Rua</cp:lastModifiedBy>
  <cp:revision>35</cp:revision>
  <dcterms:created xsi:type="dcterms:W3CDTF">2021-08-25T13:21:05Z</dcterms:created>
  <dcterms:modified xsi:type="dcterms:W3CDTF">2021-08-26T13:51:33Z</dcterms:modified>
</cp:coreProperties>
</file>